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60" r:id="rId3"/>
    <p:sldId id="271" r:id="rId4"/>
    <p:sldId id="270" r:id="rId5"/>
    <p:sldId id="272" r:id="rId6"/>
    <p:sldId id="273" r:id="rId7"/>
    <p:sldId id="276" r:id="rId8"/>
    <p:sldId id="285" r:id="rId9"/>
    <p:sldId id="286" r:id="rId10"/>
    <p:sldId id="274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7" r:id="rId19"/>
    <p:sldId id="288" r:id="rId20"/>
    <p:sldId id="289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20DA-477E-92F2-AD62D68B46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20DA-477E-92F2-AD62D68B46A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Deafness and hearing loss</c:v>
                </c:pt>
                <c:pt idx="1">
                  <c:v>Normal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0.05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DA-477E-92F2-AD62D68B46A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2050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6080-4D0F-BC54-383D9547E88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6080-4D0F-BC54-383D9547E88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Deafness and hearing loss</c:v>
                </c:pt>
                <c:pt idx="1">
                  <c:v>Normal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80-4D0F-BC54-383D9547E88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7/4/2021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7/4/2021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7/4/2021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7/4/2021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7/4/2021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7/4/2021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7/4/2021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7/4/2021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7/4/2021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7/4/2021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7/4/2021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7/4/2021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7/4/2021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SISTEM PENERJEMAH BAHASA ISYARAT MENGGUNAKAN METODE DEEP LEARNING MODEL CONVOLUTIONAL NEURAL NETWORK (CNN)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Nama 		: Rizkika Zakka Palindungan / E41170164</a:t>
            </a:r>
          </a:p>
          <a:p>
            <a:r>
              <a:rPr lang="en-US" sz="2400" dirty="0" err="1"/>
              <a:t>Pembimbing</a:t>
            </a:r>
            <a:r>
              <a:rPr lang="en-US" sz="2400" dirty="0"/>
              <a:t>	: </a:t>
            </a:r>
            <a:r>
              <a:rPr lang="en-US" sz="2400" dirty="0" err="1"/>
              <a:t>Aji</a:t>
            </a:r>
            <a:r>
              <a:rPr lang="en-US" sz="2400" dirty="0"/>
              <a:t> </a:t>
            </a:r>
            <a:r>
              <a:rPr lang="en-US" sz="2400" dirty="0" err="1"/>
              <a:t>Seto</a:t>
            </a:r>
            <a:r>
              <a:rPr lang="en-US" sz="2400" dirty="0"/>
              <a:t> </a:t>
            </a:r>
            <a:r>
              <a:rPr lang="en-US" sz="2400" dirty="0" err="1"/>
              <a:t>Arifianto</a:t>
            </a:r>
            <a:r>
              <a:rPr lang="en-US" sz="2400" dirty="0"/>
              <a:t>, </a:t>
            </a:r>
            <a:r>
              <a:rPr lang="en-US" sz="2400" dirty="0" err="1"/>
              <a:t>S.St</a:t>
            </a:r>
            <a:r>
              <a:rPr lang="en-US" sz="2400" dirty="0"/>
              <a:t>, M.T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Model (Training) -&gt; 1 import dataset A-J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588CC-69AF-4431-A334-2D5A62B4F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6" y="1945585"/>
            <a:ext cx="990600" cy="4819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2835E-936A-4412-82AA-1EBCF9940348}"/>
              </a:ext>
            </a:extLst>
          </p:cNvPr>
          <p:cNvSpPr txBox="1"/>
          <p:nvPr/>
        </p:nvSpPr>
        <p:spPr>
          <a:xfrm>
            <a:off x="113969" y="209384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4E9E1-1A70-4D5E-9E38-D81D12124B1A}"/>
              </a:ext>
            </a:extLst>
          </p:cNvPr>
          <p:cNvSpPr txBox="1"/>
          <p:nvPr/>
        </p:nvSpPr>
        <p:spPr>
          <a:xfrm>
            <a:off x="113969" y="254389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5EC530-4A2E-4B4F-9678-E80391B7BB57}"/>
              </a:ext>
            </a:extLst>
          </p:cNvPr>
          <p:cNvSpPr txBox="1"/>
          <p:nvPr/>
        </p:nvSpPr>
        <p:spPr>
          <a:xfrm>
            <a:off x="113969" y="304557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57E4EF-9130-44A7-8911-BE7C34CF8E18}"/>
              </a:ext>
            </a:extLst>
          </p:cNvPr>
          <p:cNvSpPr txBox="1"/>
          <p:nvPr/>
        </p:nvSpPr>
        <p:spPr>
          <a:xfrm>
            <a:off x="113969" y="349563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59A51B-788C-489E-AE66-2DDD796A4821}"/>
              </a:ext>
            </a:extLst>
          </p:cNvPr>
          <p:cNvSpPr txBox="1"/>
          <p:nvPr/>
        </p:nvSpPr>
        <p:spPr>
          <a:xfrm>
            <a:off x="113969" y="394568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8EFABC-57FE-4B50-91E0-BF89F1A36563}"/>
              </a:ext>
            </a:extLst>
          </p:cNvPr>
          <p:cNvSpPr txBox="1"/>
          <p:nvPr/>
        </p:nvSpPr>
        <p:spPr>
          <a:xfrm>
            <a:off x="113969" y="439573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F94B28-D576-4439-90A9-A3E27A74F564}"/>
              </a:ext>
            </a:extLst>
          </p:cNvPr>
          <p:cNvSpPr txBox="1"/>
          <p:nvPr/>
        </p:nvSpPr>
        <p:spPr>
          <a:xfrm>
            <a:off x="113969" y="489741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endParaRPr lang="en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91D140-C3E1-4D39-818A-697D11743CA0}"/>
              </a:ext>
            </a:extLst>
          </p:cNvPr>
          <p:cNvSpPr txBox="1"/>
          <p:nvPr/>
        </p:nvSpPr>
        <p:spPr>
          <a:xfrm>
            <a:off x="113969" y="5347472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039471-5C08-4DE9-AE2C-360D22751F1B}"/>
              </a:ext>
            </a:extLst>
          </p:cNvPr>
          <p:cNvSpPr txBox="1"/>
          <p:nvPr/>
        </p:nvSpPr>
        <p:spPr>
          <a:xfrm>
            <a:off x="113969" y="579752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endParaRPr lang="en-ID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C6DCE3-04D3-42FA-AA93-D47D434EEFA1}"/>
              </a:ext>
            </a:extLst>
          </p:cNvPr>
          <p:cNvSpPr txBox="1"/>
          <p:nvPr/>
        </p:nvSpPr>
        <p:spPr>
          <a:xfrm>
            <a:off x="113969" y="6247580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  <a:endParaRPr lang="en-ID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7FCA2C-D309-4980-A36E-95285648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31" y="1992452"/>
            <a:ext cx="858174" cy="5721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3FB439-5D85-4380-8E11-2911FC1D7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558" y="1975567"/>
            <a:ext cx="858174" cy="5721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EEE24CA-7310-438A-A500-FF5B4B1B9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212" y="1971782"/>
            <a:ext cx="858174" cy="5721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720971A-8020-4F13-A8CC-AA7359DCF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885" y="1975567"/>
            <a:ext cx="858174" cy="572116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48D683-5BE3-4B07-B136-12B3AC501B26}"/>
              </a:ext>
            </a:extLst>
          </p:cNvPr>
          <p:cNvCxnSpPr/>
          <p:nvPr/>
        </p:nvCxnSpPr>
        <p:spPr>
          <a:xfrm>
            <a:off x="1736035" y="2319130"/>
            <a:ext cx="410817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B366E1F-B242-4C13-B6E5-69FFCD2C5F13}"/>
              </a:ext>
            </a:extLst>
          </p:cNvPr>
          <p:cNvCxnSpPr/>
          <p:nvPr/>
        </p:nvCxnSpPr>
        <p:spPr>
          <a:xfrm>
            <a:off x="2467615" y="2716695"/>
            <a:ext cx="32865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49AEC5D-70C5-4190-9973-ED33A95D0E78}"/>
              </a:ext>
            </a:extLst>
          </p:cNvPr>
          <p:cNvSpPr txBox="1"/>
          <p:nvPr/>
        </p:nvSpPr>
        <p:spPr>
          <a:xfrm>
            <a:off x="3094813" y="2860911"/>
            <a:ext cx="188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1016 data </a:t>
            </a:r>
            <a:r>
              <a:rPr lang="en-US" dirty="0" err="1"/>
              <a:t>gambar</a:t>
            </a:r>
            <a:endParaRPr lang="en-ID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2CD4CA-42A6-4ACC-B0F8-D28AEF1265FD}"/>
              </a:ext>
            </a:extLst>
          </p:cNvPr>
          <p:cNvCxnSpPr/>
          <p:nvPr/>
        </p:nvCxnSpPr>
        <p:spPr>
          <a:xfrm>
            <a:off x="6096000" y="2257840"/>
            <a:ext cx="0" cy="417440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35A0A4-69FA-429A-AFF4-A9ADE63020AE}"/>
              </a:ext>
            </a:extLst>
          </p:cNvPr>
          <p:cNvCxnSpPr/>
          <p:nvPr/>
        </p:nvCxnSpPr>
        <p:spPr>
          <a:xfrm>
            <a:off x="6268278" y="3644348"/>
            <a:ext cx="1258957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4BD4863-7557-40AA-97B7-159A52E8C41F}"/>
              </a:ext>
            </a:extLst>
          </p:cNvPr>
          <p:cNvCxnSpPr/>
          <p:nvPr/>
        </p:nvCxnSpPr>
        <p:spPr>
          <a:xfrm>
            <a:off x="6268278" y="5246872"/>
            <a:ext cx="1258957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D7EAE8EB-01A5-499E-9A3C-6D0451132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512" y="3301906"/>
            <a:ext cx="858174" cy="57211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88C423A-5E74-4373-920D-96D12FA5BBAB}"/>
              </a:ext>
            </a:extLst>
          </p:cNvPr>
          <p:cNvSpPr txBox="1"/>
          <p:nvPr/>
        </p:nvSpPr>
        <p:spPr>
          <a:xfrm>
            <a:off x="6437847" y="3218632"/>
            <a:ext cx="84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5D28D1-E1D9-4F97-8702-5F2ECF4CBE85}"/>
              </a:ext>
            </a:extLst>
          </p:cNvPr>
          <p:cNvSpPr txBox="1"/>
          <p:nvPr/>
        </p:nvSpPr>
        <p:spPr>
          <a:xfrm>
            <a:off x="6437847" y="482115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Labels</a:t>
            </a:r>
            <a:endParaRPr lang="en-ID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CEC22ED-4BFC-4A9C-9EAF-2030C69439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187" y="3302522"/>
            <a:ext cx="857250" cy="5715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6DBA3A-D88B-404A-BE46-1A1A78EF1662}"/>
              </a:ext>
            </a:extLst>
          </p:cNvPr>
          <p:cNvSpPr txBox="1"/>
          <p:nvPr/>
        </p:nvSpPr>
        <p:spPr>
          <a:xfrm>
            <a:off x="7222942" y="2338878"/>
            <a:ext cx="188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1016 data </a:t>
            </a:r>
            <a:r>
              <a:rPr lang="en-US" dirty="0" err="1"/>
              <a:t>gambar</a:t>
            </a:r>
            <a:endParaRPr lang="en-ID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DDDE39-C0FA-475B-B682-65048E760E3E}"/>
              </a:ext>
            </a:extLst>
          </p:cNvPr>
          <p:cNvCxnSpPr>
            <a:cxnSpLocks/>
          </p:cNvCxnSpPr>
          <p:nvPr/>
        </p:nvCxnSpPr>
        <p:spPr>
          <a:xfrm flipV="1">
            <a:off x="8128598" y="2776252"/>
            <a:ext cx="0" cy="442382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78A135-B937-47E6-98CD-5BADB8DCCBC2}"/>
              </a:ext>
            </a:extLst>
          </p:cNvPr>
          <p:cNvCxnSpPr>
            <a:cxnSpLocks/>
          </p:cNvCxnSpPr>
          <p:nvPr/>
        </p:nvCxnSpPr>
        <p:spPr>
          <a:xfrm flipH="1" flipV="1">
            <a:off x="8743749" y="2822204"/>
            <a:ext cx="327768" cy="421260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437F2A-5E64-4A66-BB04-82DCB2ECBEAC}"/>
              </a:ext>
            </a:extLst>
          </p:cNvPr>
          <p:cNvCxnSpPr>
            <a:cxnSpLocks/>
          </p:cNvCxnSpPr>
          <p:nvPr/>
        </p:nvCxnSpPr>
        <p:spPr>
          <a:xfrm>
            <a:off x="8596073" y="3587964"/>
            <a:ext cx="200854" cy="308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5F5A754-5D88-4A69-9B72-FCA4E5093F2F}"/>
              </a:ext>
            </a:extLst>
          </p:cNvPr>
          <p:cNvCxnSpPr>
            <a:cxnSpLocks/>
          </p:cNvCxnSpPr>
          <p:nvPr/>
        </p:nvCxnSpPr>
        <p:spPr>
          <a:xfrm>
            <a:off x="9826453" y="3587502"/>
            <a:ext cx="200854" cy="308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05599B5-578C-4212-912D-43F319B5109D}"/>
              </a:ext>
            </a:extLst>
          </p:cNvPr>
          <p:cNvSpPr txBox="1"/>
          <p:nvPr/>
        </p:nvSpPr>
        <p:spPr>
          <a:xfrm>
            <a:off x="7928671" y="50744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ID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C1A33A-3319-44C3-80C6-43B9506F8FB7}"/>
              </a:ext>
            </a:extLst>
          </p:cNvPr>
          <p:cNvSpPr txBox="1"/>
          <p:nvPr/>
        </p:nvSpPr>
        <p:spPr>
          <a:xfrm>
            <a:off x="9140969" y="50622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D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236BBF8-7653-41E0-810B-2A9EEB4AEF14}"/>
              </a:ext>
            </a:extLst>
          </p:cNvPr>
          <p:cNvCxnSpPr>
            <a:cxnSpLocks/>
          </p:cNvCxnSpPr>
          <p:nvPr/>
        </p:nvCxnSpPr>
        <p:spPr>
          <a:xfrm>
            <a:off x="8597928" y="5242237"/>
            <a:ext cx="200854" cy="308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81030A-B89C-4DDA-851C-3B98D75AA213}"/>
              </a:ext>
            </a:extLst>
          </p:cNvPr>
          <p:cNvCxnSpPr>
            <a:cxnSpLocks/>
          </p:cNvCxnSpPr>
          <p:nvPr/>
        </p:nvCxnSpPr>
        <p:spPr>
          <a:xfrm>
            <a:off x="9823752" y="5248862"/>
            <a:ext cx="200854" cy="308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E9F027B-5E3D-43E4-B8C2-4EFB5AEE2C4D}"/>
              </a:ext>
            </a:extLst>
          </p:cNvPr>
          <p:cNvSpPr txBox="1"/>
          <p:nvPr/>
        </p:nvSpPr>
        <p:spPr>
          <a:xfrm>
            <a:off x="7391771" y="5978030"/>
            <a:ext cx="1717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1016 data labels</a:t>
            </a:r>
            <a:endParaRPr lang="en-ID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C1B2BEF-B887-469C-AAEB-3E4CAE59D447}"/>
              </a:ext>
            </a:extLst>
          </p:cNvPr>
          <p:cNvCxnSpPr>
            <a:cxnSpLocks/>
          </p:cNvCxnSpPr>
          <p:nvPr/>
        </p:nvCxnSpPr>
        <p:spPr>
          <a:xfrm>
            <a:off x="8079513" y="5532138"/>
            <a:ext cx="1" cy="317360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DA1C97B-8EE0-4B07-AF30-EC5DA9FC3766}"/>
              </a:ext>
            </a:extLst>
          </p:cNvPr>
          <p:cNvCxnSpPr>
            <a:cxnSpLocks/>
          </p:cNvCxnSpPr>
          <p:nvPr/>
        </p:nvCxnSpPr>
        <p:spPr>
          <a:xfrm flipH="1">
            <a:off x="8743749" y="5532138"/>
            <a:ext cx="563628" cy="265388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C747649B-F0AE-4329-913F-B24147A7B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35" y="3302525"/>
            <a:ext cx="857246" cy="571497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C8B1323-B2E8-47A1-8C0B-9C1C4BEC9F5D}"/>
              </a:ext>
            </a:extLst>
          </p:cNvPr>
          <p:cNvCxnSpPr>
            <a:cxnSpLocks/>
          </p:cNvCxnSpPr>
          <p:nvPr/>
        </p:nvCxnSpPr>
        <p:spPr>
          <a:xfrm>
            <a:off x="10230644" y="3594130"/>
            <a:ext cx="200854" cy="308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5FEE935-1E29-4502-8DCE-A138518C0848}"/>
              </a:ext>
            </a:extLst>
          </p:cNvPr>
          <p:cNvCxnSpPr>
            <a:cxnSpLocks/>
          </p:cNvCxnSpPr>
          <p:nvPr/>
        </p:nvCxnSpPr>
        <p:spPr>
          <a:xfrm>
            <a:off x="10237272" y="5244023"/>
            <a:ext cx="200854" cy="308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B8B75B0-6F57-4ED4-AA0F-CD6F4D034927}"/>
              </a:ext>
            </a:extLst>
          </p:cNvPr>
          <p:cNvSpPr txBox="1"/>
          <p:nvPr/>
        </p:nvSpPr>
        <p:spPr>
          <a:xfrm>
            <a:off x="10878049" y="50820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endParaRPr lang="en-ID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85EFFE0-F6BE-44C3-A3B2-671315686D6D}"/>
              </a:ext>
            </a:extLst>
          </p:cNvPr>
          <p:cNvCxnSpPr/>
          <p:nvPr/>
        </p:nvCxnSpPr>
        <p:spPr>
          <a:xfrm>
            <a:off x="6626087" y="2278510"/>
            <a:ext cx="496956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125CF187-77B0-488C-9388-F628317C6781}"/>
              </a:ext>
            </a:extLst>
          </p:cNvPr>
          <p:cNvSpPr txBox="1"/>
          <p:nvPr/>
        </p:nvSpPr>
        <p:spPr>
          <a:xfrm>
            <a:off x="7961481" y="1868817"/>
            <a:ext cx="291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10160 data </a:t>
            </a:r>
            <a:r>
              <a:rPr lang="en-US" dirty="0" err="1"/>
              <a:t>gambar</a:t>
            </a:r>
            <a:r>
              <a:rPr lang="en-US" dirty="0"/>
              <a:t> dan label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29456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Model (Training) -&gt; 2 Split dan shuffle Data</a:t>
            </a:r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D8B709-79FB-4429-B55F-2B947DFE2799}"/>
              </a:ext>
            </a:extLst>
          </p:cNvPr>
          <p:cNvSpPr/>
          <p:nvPr/>
        </p:nvSpPr>
        <p:spPr>
          <a:xfrm>
            <a:off x="4704522" y="2120348"/>
            <a:ext cx="2292626" cy="10071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Data</a:t>
            </a:r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0C23D25-8964-418C-BA86-A49A7BD00001}"/>
              </a:ext>
            </a:extLst>
          </p:cNvPr>
          <p:cNvSpPr/>
          <p:nvPr/>
        </p:nvSpPr>
        <p:spPr>
          <a:xfrm>
            <a:off x="1351721" y="4094922"/>
            <a:ext cx="2451654" cy="9346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(2032 data)</a:t>
            </a:r>
            <a:endParaRPr lang="en-ID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55D219F-0695-42D8-BDAD-58928A7F8C02}"/>
              </a:ext>
            </a:extLst>
          </p:cNvPr>
          <p:cNvSpPr/>
          <p:nvPr/>
        </p:nvSpPr>
        <p:spPr>
          <a:xfrm>
            <a:off x="4625008" y="4094921"/>
            <a:ext cx="2451654" cy="9346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(6502 data)</a:t>
            </a:r>
            <a:endParaRPr lang="en-ID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19EAAA1-4426-445D-8EFB-F18ACC35F30D}"/>
              </a:ext>
            </a:extLst>
          </p:cNvPr>
          <p:cNvSpPr/>
          <p:nvPr/>
        </p:nvSpPr>
        <p:spPr>
          <a:xfrm>
            <a:off x="7898295" y="4094920"/>
            <a:ext cx="2451654" cy="9346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 (1626 data)</a:t>
            </a:r>
            <a:endParaRPr lang="en-ID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86D89C-F7C6-413A-8BD0-97EB4C090BC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2577548" y="3127513"/>
            <a:ext cx="3273287" cy="96740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FDE830-35F3-4492-99DB-E9F6BA685721}"/>
              </a:ext>
            </a:extLst>
          </p:cNvPr>
          <p:cNvCxnSpPr>
            <a:cxnSpLocks/>
            <a:stCxn id="3" idx="2"/>
            <a:endCxn id="46" idx="0"/>
          </p:cNvCxnSpPr>
          <p:nvPr/>
        </p:nvCxnSpPr>
        <p:spPr>
          <a:xfrm>
            <a:off x="5850835" y="3127513"/>
            <a:ext cx="0" cy="96740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885110-DBD8-44C5-9952-2A498C81D32C}"/>
              </a:ext>
            </a:extLst>
          </p:cNvPr>
          <p:cNvCxnSpPr>
            <a:cxnSpLocks/>
            <a:stCxn id="3" idx="2"/>
            <a:endCxn id="49" idx="0"/>
          </p:cNvCxnSpPr>
          <p:nvPr/>
        </p:nvCxnSpPr>
        <p:spPr>
          <a:xfrm>
            <a:off x="5850835" y="3127513"/>
            <a:ext cx="3273287" cy="96740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480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Model (Training) -&gt; 3 Distribution Plot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20D4A2-39D6-442B-8B0C-32F73FBDC0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3" t="13681" r="18369" b="12037"/>
          <a:stretch/>
        </p:blipFill>
        <p:spPr>
          <a:xfrm>
            <a:off x="113969" y="2433097"/>
            <a:ext cx="7267492" cy="4133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151CF0-AFB0-4B1F-BBD7-00D3E1761863}"/>
              </a:ext>
            </a:extLst>
          </p:cNvPr>
          <p:cNvSpPr txBox="1"/>
          <p:nvPr/>
        </p:nvSpPr>
        <p:spPr>
          <a:xfrm>
            <a:off x="7381461" y="2433097"/>
            <a:ext cx="212724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class of 0 is 594</a:t>
            </a:r>
          </a:p>
          <a:p>
            <a:r>
              <a:rPr lang="en-US" dirty="0"/>
              <a:t>total class of 1 is 648</a:t>
            </a:r>
          </a:p>
          <a:p>
            <a:r>
              <a:rPr lang="en-US" dirty="0"/>
              <a:t>total class of 2 is 668</a:t>
            </a:r>
          </a:p>
          <a:p>
            <a:r>
              <a:rPr lang="en-US" dirty="0"/>
              <a:t>total class of 3 is 645</a:t>
            </a:r>
          </a:p>
          <a:p>
            <a:r>
              <a:rPr lang="en-US" dirty="0"/>
              <a:t>total class of 4 is 664</a:t>
            </a:r>
          </a:p>
          <a:p>
            <a:r>
              <a:rPr lang="en-US" dirty="0"/>
              <a:t>total class of 5 is 652</a:t>
            </a:r>
          </a:p>
          <a:p>
            <a:r>
              <a:rPr lang="en-US" dirty="0"/>
              <a:t>total class of 6 is 632</a:t>
            </a:r>
          </a:p>
          <a:p>
            <a:r>
              <a:rPr lang="en-US" dirty="0"/>
              <a:t>total class of 7 is 673</a:t>
            </a:r>
          </a:p>
          <a:p>
            <a:r>
              <a:rPr lang="en-US" dirty="0"/>
              <a:t>total class of 8 is 681</a:t>
            </a:r>
          </a:p>
          <a:p>
            <a:r>
              <a:rPr lang="en-US" dirty="0"/>
              <a:t>total class of 9 is 645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6361AA-125F-4AAB-812B-B6729258E7E6}"/>
              </a:ext>
            </a:extLst>
          </p:cNvPr>
          <p:cNvSpPr txBox="1"/>
          <p:nvPr/>
        </p:nvSpPr>
        <p:spPr>
          <a:xfrm>
            <a:off x="113968" y="1961322"/>
            <a:ext cx="3087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contoh</a:t>
            </a:r>
            <a:r>
              <a:rPr lang="en-US" dirty="0"/>
              <a:t> di data training : 6502)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80820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Model (Training) -&gt; 4 Preprocessing and Reshaping data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32D22-44B1-4F22-82BD-A3D4DEB55DDF}"/>
              </a:ext>
            </a:extLst>
          </p:cNvPr>
          <p:cNvSpPr txBox="1"/>
          <p:nvPr/>
        </p:nvSpPr>
        <p:spPr>
          <a:xfrm>
            <a:off x="988612" y="2023766"/>
            <a:ext cx="61092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1" dirty="0"/>
              <a:t>Data = </a:t>
            </a:r>
            <a:r>
              <a:rPr lang="en-ID" sz="1400" b="1" dirty="0" err="1"/>
              <a:t>gambar</a:t>
            </a:r>
            <a:endParaRPr lang="en-ID" sz="1400" b="1" dirty="0"/>
          </a:p>
          <a:p>
            <a:endParaRPr lang="en-ID" dirty="0"/>
          </a:p>
          <a:p>
            <a:r>
              <a:rPr lang="en-ID" dirty="0" err="1"/>
              <a:t>Semua</a:t>
            </a:r>
            <a:r>
              <a:rPr lang="en-ID" dirty="0"/>
              <a:t> data : before reshape = (6502, 32, 32)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data : before reshape = (32, 32, 3)</a:t>
            </a:r>
          </a:p>
          <a:p>
            <a:endParaRPr lang="en-ID" dirty="0"/>
          </a:p>
          <a:p>
            <a:r>
              <a:rPr lang="en-ID" dirty="0" err="1"/>
              <a:t>Semua</a:t>
            </a:r>
            <a:r>
              <a:rPr lang="en-ID" dirty="0"/>
              <a:t> data : after reshape = (6502, 32, 32, 1)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data : after reshape = (32, 32)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C0A87-B523-4E77-BB7C-76E37AE0B7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9" t="17937" r="19457" b="38732"/>
          <a:stretch/>
        </p:blipFill>
        <p:spPr>
          <a:xfrm>
            <a:off x="5564933" y="4320208"/>
            <a:ext cx="2033932" cy="22333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903D24-DBEA-4002-A260-93BEEBDF7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12" y="4320208"/>
            <a:ext cx="3350004" cy="22333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B289A2-A05F-4A0B-B3E7-D4535E31EAB6}"/>
              </a:ext>
            </a:extLst>
          </p:cNvPr>
          <p:cNvCxnSpPr>
            <a:stCxn id="11" idx="3"/>
            <a:endCxn id="5" idx="1"/>
          </p:cNvCxnSpPr>
          <p:nvPr/>
        </p:nvCxnSpPr>
        <p:spPr>
          <a:xfrm>
            <a:off x="4338616" y="5436876"/>
            <a:ext cx="1226317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221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Model (Training) -&gt; 5 Image Augmentation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1CB7F-D55E-4C3D-91CB-F6F3C855D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9" y="1938337"/>
            <a:ext cx="8810625" cy="4314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6F16B-4838-4D2F-AFF1-AC19F24101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842"/>
          <a:stretch/>
        </p:blipFill>
        <p:spPr>
          <a:xfrm>
            <a:off x="7936229" y="1938337"/>
            <a:ext cx="4141802" cy="2981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A31BB1-8965-4F09-8E66-350871A0473A}"/>
              </a:ext>
            </a:extLst>
          </p:cNvPr>
          <p:cNvSpPr txBox="1"/>
          <p:nvPr/>
        </p:nvSpPr>
        <p:spPr>
          <a:xfrm>
            <a:off x="9174979" y="5029543"/>
            <a:ext cx="11364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Tinggi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Potong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Rotasi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8724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DA240F-CCC1-4565-A406-5D22A22EB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9" y="1966912"/>
            <a:ext cx="3381375" cy="29241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BDB765-26F0-431D-AB74-D3519EA0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Model (Training) -&gt; 6 One Hot Encode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51741B-D982-4C1B-A958-D723E936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878" y="1966911"/>
            <a:ext cx="8429566" cy="2924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60298F-E78F-4486-91D6-4200EEEBDFF5}"/>
              </a:ext>
            </a:extLst>
          </p:cNvPr>
          <p:cNvSpPr txBox="1"/>
          <p:nvPr/>
        </p:nvSpPr>
        <p:spPr>
          <a:xfrm>
            <a:off x="6600113" y="5910469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/>
              <a:t>Label 7 = [0. 0. 0. 0. 0. 0. 0. 1. 0. 0.]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279C92-B981-456E-9023-0501D9F82C9E}"/>
              </a:ext>
            </a:extLst>
          </p:cNvPr>
          <p:cNvCxnSpPr>
            <a:stCxn id="8" idx="2"/>
          </p:cNvCxnSpPr>
          <p:nvPr/>
        </p:nvCxnSpPr>
        <p:spPr>
          <a:xfrm>
            <a:off x="7874661" y="4891086"/>
            <a:ext cx="0" cy="88686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A606D6-029E-44A7-A67D-5883A2F217B4}"/>
              </a:ext>
            </a:extLst>
          </p:cNvPr>
          <p:cNvSpPr txBox="1"/>
          <p:nvPr/>
        </p:nvSpPr>
        <p:spPr>
          <a:xfrm>
            <a:off x="7874661" y="5149851"/>
            <a:ext cx="86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0787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DBDB765-26F0-431D-AB74-D3519EA0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1852744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Model (Training) -&gt; 7 </a:t>
            </a:r>
            <a:r>
              <a:rPr lang="en-US" dirty="0" err="1"/>
              <a:t>Mendesign</a:t>
            </a:r>
            <a:r>
              <a:rPr lang="en-US" dirty="0"/>
              <a:t> dan Proses Training Model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46A2E5-E7B1-4D7F-83DF-03AE45C8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727" y="1910638"/>
            <a:ext cx="7328273" cy="25598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5D663-ADBC-4B9E-BF2E-482B4EC961E8}"/>
              </a:ext>
            </a:extLst>
          </p:cNvPr>
          <p:cNvSpPr txBox="1"/>
          <p:nvPr/>
        </p:nvSpPr>
        <p:spPr>
          <a:xfrm>
            <a:off x="47886" y="1828456"/>
            <a:ext cx="4815841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100" dirty="0"/>
              <a:t>Model: "sequential"</a:t>
            </a:r>
          </a:p>
          <a:p>
            <a:r>
              <a:rPr lang="en-ID" sz="1100" dirty="0"/>
              <a:t>_________________________________________________________________</a:t>
            </a:r>
          </a:p>
          <a:p>
            <a:r>
              <a:rPr lang="en-ID" sz="1100" dirty="0"/>
              <a:t>Layer (type)                 Output Shape              Param #   </a:t>
            </a:r>
          </a:p>
          <a:p>
            <a:r>
              <a:rPr lang="en-ID" sz="1100" dirty="0"/>
              <a:t>=================================================================</a:t>
            </a:r>
          </a:p>
          <a:p>
            <a:r>
              <a:rPr lang="en-ID" sz="1100" dirty="0"/>
              <a:t>conv2d (Conv2D)              (None, 28, 28, 60)        1560      </a:t>
            </a:r>
          </a:p>
          <a:p>
            <a:r>
              <a:rPr lang="en-ID" sz="1100" dirty="0"/>
              <a:t>_________________________________________________________________</a:t>
            </a:r>
          </a:p>
          <a:p>
            <a:r>
              <a:rPr lang="en-ID" sz="1100" dirty="0"/>
              <a:t>conv2d_1 (Conv2D)            (None, 24, 24, 60)        90060     </a:t>
            </a:r>
          </a:p>
          <a:p>
            <a:r>
              <a:rPr lang="en-ID" sz="1100" dirty="0"/>
              <a:t>_________________________________________________________________</a:t>
            </a:r>
          </a:p>
          <a:p>
            <a:r>
              <a:rPr lang="en-ID" sz="1100" dirty="0"/>
              <a:t>max_pooling2d (MaxPooling2D) (None, 12, 12, 60)        0         </a:t>
            </a:r>
          </a:p>
          <a:p>
            <a:r>
              <a:rPr lang="en-ID" sz="1100" dirty="0"/>
              <a:t>_________________________________________________________________</a:t>
            </a:r>
          </a:p>
          <a:p>
            <a:r>
              <a:rPr lang="en-ID" sz="1100" dirty="0"/>
              <a:t>conv2d_2 (Conv2D)            (None, 10, 10, 30)        16230     </a:t>
            </a:r>
          </a:p>
          <a:p>
            <a:r>
              <a:rPr lang="en-ID" sz="1100" dirty="0"/>
              <a:t>_________________________________________________________________</a:t>
            </a:r>
          </a:p>
          <a:p>
            <a:r>
              <a:rPr lang="en-ID" sz="1100" dirty="0"/>
              <a:t>conv2d_3 (Conv2D)            (None, 8, 8, 30)          8130      </a:t>
            </a:r>
          </a:p>
          <a:p>
            <a:r>
              <a:rPr lang="en-ID" sz="1100" dirty="0"/>
              <a:t>_________________________________________________________________</a:t>
            </a:r>
          </a:p>
          <a:p>
            <a:r>
              <a:rPr lang="en-ID" sz="1100" dirty="0"/>
              <a:t>max_pooling2d_1 (MaxPooling2 (None, 4, 4, 30)          0         </a:t>
            </a:r>
          </a:p>
          <a:p>
            <a:r>
              <a:rPr lang="en-ID" sz="1100" dirty="0"/>
              <a:t>_________________________________________________________________</a:t>
            </a:r>
          </a:p>
          <a:p>
            <a:r>
              <a:rPr lang="en-ID" sz="1100" dirty="0"/>
              <a:t>dropout (Dropout)            (None, 4, 4, 30)          0         </a:t>
            </a:r>
          </a:p>
          <a:p>
            <a:r>
              <a:rPr lang="en-ID" sz="1100" dirty="0"/>
              <a:t>_________________________________________________________________</a:t>
            </a:r>
          </a:p>
          <a:p>
            <a:r>
              <a:rPr lang="en-ID" sz="1100" dirty="0"/>
              <a:t>flatten (Flatten)            (None, 480)               0         </a:t>
            </a:r>
          </a:p>
          <a:p>
            <a:r>
              <a:rPr lang="en-ID" sz="1100" dirty="0"/>
              <a:t>_________________________________________________________________</a:t>
            </a:r>
          </a:p>
          <a:p>
            <a:r>
              <a:rPr lang="en-ID" sz="1100" dirty="0"/>
              <a:t>dense (Dense)                (None, 500)               240500    </a:t>
            </a:r>
          </a:p>
          <a:p>
            <a:r>
              <a:rPr lang="en-ID" sz="1100" dirty="0"/>
              <a:t>_________________________________________________________________</a:t>
            </a:r>
          </a:p>
          <a:p>
            <a:r>
              <a:rPr lang="en-ID" sz="1100" dirty="0"/>
              <a:t>dropout_1 (Dropout)          (None, 500)               0         </a:t>
            </a:r>
          </a:p>
          <a:p>
            <a:r>
              <a:rPr lang="en-ID" sz="1100" dirty="0"/>
              <a:t>_________________________________________________________________</a:t>
            </a:r>
          </a:p>
          <a:p>
            <a:r>
              <a:rPr lang="en-ID" sz="1100" dirty="0"/>
              <a:t>dense_1 (Dense)              (None, 10)                5010      </a:t>
            </a:r>
          </a:p>
          <a:p>
            <a:r>
              <a:rPr lang="en-ID" sz="1100" dirty="0"/>
              <a:t>=================================================================</a:t>
            </a:r>
          </a:p>
          <a:p>
            <a:r>
              <a:rPr lang="en-ID" sz="1100" dirty="0"/>
              <a:t>Total params: 361,490</a:t>
            </a:r>
          </a:p>
          <a:p>
            <a:r>
              <a:rPr lang="en-ID" sz="1100" dirty="0"/>
              <a:t>Trainable params: 361,490</a:t>
            </a:r>
          </a:p>
          <a:p>
            <a:r>
              <a:rPr lang="en-ID" sz="1100" dirty="0"/>
              <a:t>Non-trainable params: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D28D49-FDC1-4F78-ADCB-4E663C102CE1}"/>
              </a:ext>
            </a:extLst>
          </p:cNvPr>
          <p:cNvSpPr txBox="1"/>
          <p:nvPr/>
        </p:nvSpPr>
        <p:spPr>
          <a:xfrm>
            <a:off x="4863727" y="5659747"/>
            <a:ext cx="3748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Score =  4.062997504661325e-06</a:t>
            </a:r>
          </a:p>
          <a:p>
            <a:r>
              <a:rPr lang="en-US" dirty="0"/>
              <a:t>Test Accuracy =  1.0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DB7123-CE26-4F37-8A4E-F5ABB40EF462}"/>
              </a:ext>
            </a:extLst>
          </p:cNvPr>
          <p:cNvSpPr txBox="1"/>
          <p:nvPr/>
        </p:nvSpPr>
        <p:spPr>
          <a:xfrm>
            <a:off x="4863726" y="4535835"/>
            <a:ext cx="72803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Epoch 154/154</a:t>
            </a:r>
          </a:p>
          <a:p>
            <a:r>
              <a:rPr lang="en-ID" dirty="0"/>
              <a:t>130/130 [==============================] - 5s 35ms/step </a:t>
            </a:r>
          </a:p>
          <a:p>
            <a:r>
              <a:rPr lang="en-ID" dirty="0"/>
              <a:t>- loss: 0.0159 - accuracy: 0.9971 - </a:t>
            </a:r>
            <a:r>
              <a:rPr lang="en-ID" dirty="0" err="1"/>
              <a:t>val_loss</a:t>
            </a:r>
            <a:r>
              <a:rPr lang="en-ID" dirty="0"/>
              <a:t>: 0.0031 -</a:t>
            </a:r>
            <a:r>
              <a:rPr lang="en-ID" dirty="0" err="1"/>
              <a:t>val_accuracy</a:t>
            </a:r>
            <a:r>
              <a:rPr lang="en-ID" dirty="0"/>
              <a:t>: 0.9994</a:t>
            </a:r>
          </a:p>
        </p:txBody>
      </p:sp>
    </p:spTree>
    <p:extLst>
      <p:ext uri="{BB962C8B-B14F-4D97-AF65-F5344CB8AC3E}">
        <p14:creationId xmlns:p14="http://schemas.microsoft.com/office/powerpoint/2010/main" val="841684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DBDB765-26F0-431D-AB74-D3519EA0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Model (Training) -&gt; 8 Hasil dan </a:t>
            </a:r>
            <a:r>
              <a:rPr lang="en-US" dirty="0" err="1"/>
              <a:t>Simpan</a:t>
            </a:r>
            <a:r>
              <a:rPr lang="en-US" dirty="0"/>
              <a:t> Model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29096-FF35-4F59-AD0F-0C3D202BD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30" y="2001078"/>
            <a:ext cx="6143625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C76217-8238-4FFB-87D1-0AD2D7B2F9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" t="16695" r="-217" b="10958"/>
          <a:stretch/>
        </p:blipFill>
        <p:spPr>
          <a:xfrm>
            <a:off x="267734" y="2935699"/>
            <a:ext cx="8930296" cy="370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64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ECACE4C-1B34-480D-8626-67779011C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0" y="1965050"/>
            <a:ext cx="5160396" cy="2725334"/>
          </a:xfrm>
          <a:prstGeom prst="rect">
            <a:avLst/>
          </a:prstGeom>
          <a:noFill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3C479AF-23D8-4D63-9466-59AC81E4A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336" y="1965050"/>
            <a:ext cx="5160396" cy="1799420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C00623E-87DC-4A1F-AE87-C7C0D23EC89E}"/>
              </a:ext>
            </a:extLst>
          </p:cNvPr>
          <p:cNvSpPr txBox="1">
            <a:spLocks/>
          </p:cNvSpPr>
          <p:nvPr/>
        </p:nvSpPr>
        <p:spPr bwMode="black">
          <a:xfrm>
            <a:off x="113969" y="466343"/>
            <a:ext cx="10794823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Testing Model (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Webcam) -&gt; 1.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36529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/>
              <a:t>Testing Model (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Webcam) -&gt; 2 Preprocessing and Reshaping data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32D22-44B1-4F22-82BD-A3D4DEB55DDF}"/>
              </a:ext>
            </a:extLst>
          </p:cNvPr>
          <p:cNvSpPr txBox="1"/>
          <p:nvPr/>
        </p:nvSpPr>
        <p:spPr>
          <a:xfrm>
            <a:off x="988612" y="2023766"/>
            <a:ext cx="6109252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1" dirty="0"/>
              <a:t>Data = </a:t>
            </a:r>
            <a:r>
              <a:rPr lang="en-ID" sz="1400" b="1" dirty="0" err="1"/>
              <a:t>gambar</a:t>
            </a:r>
            <a:endParaRPr lang="en-ID" sz="1400" b="1" dirty="0"/>
          </a:p>
          <a:p>
            <a:endParaRPr lang="en-ID" dirty="0"/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data : before reshape = (32, 32, 3)</a:t>
            </a:r>
          </a:p>
          <a:p>
            <a:endParaRPr lang="en-ID" dirty="0"/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data : after reshape = (32, 32)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C0A87-B523-4E77-BB7C-76E37AE0B7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9" t="17937" r="19457" b="38732"/>
          <a:stretch/>
        </p:blipFill>
        <p:spPr>
          <a:xfrm>
            <a:off x="5564933" y="4320208"/>
            <a:ext cx="2033932" cy="22333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903D24-DBEA-4002-A260-93BEEBDF7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12" y="4320208"/>
            <a:ext cx="3350004" cy="22333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B289A2-A05F-4A0B-B3E7-D4535E31EAB6}"/>
              </a:ext>
            </a:extLst>
          </p:cNvPr>
          <p:cNvCxnSpPr>
            <a:stCxn id="11" idx="3"/>
            <a:endCxn id="5" idx="1"/>
          </p:cNvCxnSpPr>
          <p:nvPr/>
        </p:nvCxnSpPr>
        <p:spPr>
          <a:xfrm>
            <a:off x="4338616" y="5436876"/>
            <a:ext cx="1226317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008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12752" y="2098897"/>
            <a:ext cx="5266412" cy="10499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 err="1"/>
              <a:t>Peningkatan</a:t>
            </a:r>
            <a:r>
              <a:rPr lang="en-US" sz="1800" dirty="0"/>
              <a:t> </a:t>
            </a:r>
            <a:r>
              <a:rPr lang="en-US" sz="1800" dirty="0" err="1"/>
              <a:t>populasi</a:t>
            </a:r>
            <a:r>
              <a:rPr lang="en-US" sz="1800" dirty="0"/>
              <a:t> yang </a:t>
            </a:r>
            <a:r>
              <a:rPr lang="en-US" sz="1800" dirty="0" err="1"/>
              <a:t>mengalami</a:t>
            </a:r>
            <a:r>
              <a:rPr lang="en-US" sz="1800" dirty="0"/>
              <a:t> </a:t>
            </a:r>
            <a:r>
              <a:rPr lang="en-US" sz="1800" b="1" dirty="0" err="1"/>
              <a:t>gangguan</a:t>
            </a:r>
            <a:r>
              <a:rPr lang="en-US" sz="1800" b="1" dirty="0"/>
              <a:t> </a:t>
            </a:r>
            <a:r>
              <a:rPr lang="en-US" sz="1800" b="1" dirty="0" err="1"/>
              <a:t>pendengaran</a:t>
            </a:r>
            <a:r>
              <a:rPr lang="en-US" sz="1800" dirty="0"/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E9B8C7-4B01-4810-8399-3967F4A0C90F}"/>
              </a:ext>
            </a:extLst>
          </p:cNvPr>
          <p:cNvGrpSpPr/>
          <p:nvPr/>
        </p:nvGrpSpPr>
        <p:grpSpPr>
          <a:xfrm>
            <a:off x="1234623" y="2824961"/>
            <a:ext cx="3427224" cy="1519288"/>
            <a:chOff x="7246962" y="2180496"/>
            <a:chExt cx="3452885" cy="185924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8446F6C-2479-4837-8DA2-891F3EDC23CD}"/>
                </a:ext>
              </a:extLst>
            </p:cNvPr>
            <p:cNvGrpSpPr/>
            <p:nvPr/>
          </p:nvGrpSpPr>
          <p:grpSpPr>
            <a:xfrm>
              <a:off x="7246962" y="2180496"/>
              <a:ext cx="3452885" cy="1859241"/>
              <a:chOff x="7246961" y="2180496"/>
              <a:chExt cx="4039735" cy="2159492"/>
            </a:xfrm>
          </p:grpSpPr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2C7B7E46-A50E-40DF-8267-BACEFF0615B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64412659"/>
                  </p:ext>
                </p:extLst>
              </p:nvPr>
            </p:nvGraphicFramePr>
            <p:xfrm>
              <a:off x="7246961" y="2180496"/>
              <a:ext cx="2019868" cy="21594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5FAA1E1F-AF1D-44CA-98DE-0DD998ADF29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05695083"/>
                  </p:ext>
                </p:extLst>
              </p:nvPr>
            </p:nvGraphicFramePr>
            <p:xfrm>
              <a:off x="9266829" y="2180496"/>
              <a:ext cx="2019867" cy="21594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3187CE7D-891C-44ED-8B9E-37665A58D57D}"/>
                </a:ext>
              </a:extLst>
            </p:cNvPr>
            <p:cNvSpPr/>
            <p:nvPr/>
          </p:nvSpPr>
          <p:spPr>
            <a:xfrm>
              <a:off x="8809628" y="2405169"/>
              <a:ext cx="327547" cy="191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47FBDB-2E89-468B-ADB9-B9D57070B781}"/>
              </a:ext>
            </a:extLst>
          </p:cNvPr>
          <p:cNvSpPr txBox="1">
            <a:spLocks/>
          </p:cNvSpPr>
          <p:nvPr/>
        </p:nvSpPr>
        <p:spPr>
          <a:xfrm>
            <a:off x="6129463" y="2094975"/>
            <a:ext cx="5651255" cy="105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2"/>
            </a:pPr>
            <a:r>
              <a:rPr lang="en-US" sz="1800" dirty="0" err="1"/>
              <a:t>Komunitas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merasa</a:t>
            </a:r>
            <a:r>
              <a:rPr lang="en-US" sz="1800" dirty="0"/>
              <a:t> </a:t>
            </a:r>
            <a:r>
              <a:rPr lang="en-US" sz="1800" b="1" dirty="0" err="1"/>
              <a:t>terasingkan</a:t>
            </a:r>
            <a:r>
              <a:rPr lang="en-US" sz="1800" dirty="0"/>
              <a:t> </a:t>
            </a: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b="1" dirty="0" err="1"/>
              <a:t>bahasa</a:t>
            </a:r>
            <a:r>
              <a:rPr lang="en-US" sz="1800" b="1" dirty="0"/>
              <a:t> </a:t>
            </a:r>
            <a:r>
              <a:rPr lang="en-US" sz="1800" b="1" dirty="0" err="1"/>
              <a:t>isyarat</a:t>
            </a:r>
            <a:r>
              <a:rPr lang="en-US" sz="1800" b="1" dirty="0"/>
              <a:t> </a:t>
            </a:r>
            <a:r>
              <a:rPr lang="en-US" sz="1800" b="1" dirty="0" err="1"/>
              <a:t>sulit</a:t>
            </a:r>
            <a:r>
              <a:rPr lang="en-US" sz="1800" b="1" dirty="0"/>
              <a:t> </a:t>
            </a:r>
            <a:r>
              <a:rPr lang="en-US" sz="1800" b="1" dirty="0" err="1"/>
              <a:t>dipahami</a:t>
            </a:r>
            <a:r>
              <a:rPr lang="en-US" sz="1800" b="1" dirty="0"/>
              <a:t> </a:t>
            </a:r>
            <a:r>
              <a:rPr lang="en-US" sz="1800" dirty="0"/>
              <a:t>oleh </a:t>
            </a:r>
            <a:r>
              <a:rPr lang="en-US" sz="1800" dirty="0" err="1"/>
              <a:t>masyarakat</a:t>
            </a:r>
            <a:r>
              <a:rPr lang="en-US" sz="1800" dirty="0"/>
              <a:t>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074816-0ABA-442E-9CFD-F89D100A9248}"/>
              </a:ext>
            </a:extLst>
          </p:cNvPr>
          <p:cNvSpPr txBox="1">
            <a:spLocks/>
          </p:cNvSpPr>
          <p:nvPr/>
        </p:nvSpPr>
        <p:spPr>
          <a:xfrm>
            <a:off x="312751" y="4407750"/>
            <a:ext cx="5438692" cy="1819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3"/>
            </a:pPr>
            <a:r>
              <a:rPr lang="en-US" sz="1800" b="1" dirty="0"/>
              <a:t>Computer Vision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menjadi</a:t>
            </a:r>
            <a:r>
              <a:rPr lang="en-US" sz="1800" dirty="0"/>
              <a:t> </a:t>
            </a:r>
            <a:r>
              <a:rPr lang="en-US" sz="1800" dirty="0" err="1"/>
              <a:t>solusi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melatih</a:t>
            </a:r>
            <a:r>
              <a:rPr lang="en-US" sz="1800" dirty="0"/>
              <a:t> </a:t>
            </a:r>
            <a:r>
              <a:rPr lang="en-US" sz="1800" dirty="0" err="1"/>
              <a:t>komputer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menafsirkan</a:t>
            </a:r>
            <a:r>
              <a:rPr lang="en-US" sz="1800" dirty="0"/>
              <a:t> dan </a:t>
            </a:r>
            <a:r>
              <a:rPr lang="en-US" sz="1800" dirty="0" err="1"/>
              <a:t>memahami</a:t>
            </a:r>
            <a:r>
              <a:rPr lang="en-US" sz="1800" dirty="0"/>
              <a:t> dunia visual </a:t>
            </a:r>
            <a:r>
              <a:rPr lang="en-US" sz="1800" dirty="0" err="1"/>
              <a:t>sehingga</a:t>
            </a:r>
            <a:r>
              <a:rPr lang="en-US" sz="1800" dirty="0"/>
              <a:t> </a:t>
            </a:r>
            <a:r>
              <a:rPr lang="en-US" sz="1800" dirty="0" err="1"/>
              <a:t>mampu</a:t>
            </a:r>
            <a:r>
              <a:rPr lang="en-US" sz="1800" dirty="0"/>
              <a:t> </a:t>
            </a:r>
            <a:r>
              <a:rPr lang="en-US" sz="1800" b="1" dirty="0" err="1"/>
              <a:t>menjembatani</a:t>
            </a:r>
            <a:r>
              <a:rPr lang="en-US" sz="1800" b="1" dirty="0"/>
              <a:t> </a:t>
            </a:r>
            <a:r>
              <a:rPr lang="en-US" sz="1800" b="1" dirty="0" err="1"/>
              <a:t>komunikasi</a:t>
            </a:r>
            <a:r>
              <a:rPr lang="en-US" sz="1800" b="1" dirty="0"/>
              <a:t> </a:t>
            </a:r>
            <a:r>
              <a:rPr lang="en-US" sz="1800" b="1" dirty="0" err="1"/>
              <a:t>antar</a:t>
            </a:r>
            <a:r>
              <a:rPr lang="en-US" sz="1800" b="1" dirty="0"/>
              <a:t> </a:t>
            </a:r>
            <a:r>
              <a:rPr lang="en-US" sz="1800" b="1" dirty="0" err="1"/>
              <a:t>manusia</a:t>
            </a:r>
            <a:r>
              <a:rPr lang="en-US" sz="1800" b="1" dirty="0"/>
              <a:t>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3826D58-C9DC-435A-8185-8FBFEBAB7689}"/>
              </a:ext>
            </a:extLst>
          </p:cNvPr>
          <p:cNvSpPr txBox="1">
            <a:spLocks/>
          </p:cNvSpPr>
          <p:nvPr/>
        </p:nvSpPr>
        <p:spPr>
          <a:xfrm>
            <a:off x="6129463" y="4407751"/>
            <a:ext cx="5611963" cy="2023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4"/>
            </a:pPr>
            <a:r>
              <a:rPr lang="en-US" sz="1800" dirty="0" err="1"/>
              <a:t>Metode</a:t>
            </a:r>
            <a:r>
              <a:rPr lang="en-US" sz="1800" dirty="0"/>
              <a:t> Deep Learning yang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paling </a:t>
            </a:r>
            <a:r>
              <a:rPr lang="en-US" sz="1800" dirty="0" err="1"/>
              <a:t>signifikan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pengenalan</a:t>
            </a:r>
            <a:r>
              <a:rPr lang="en-US" sz="1800" dirty="0"/>
              <a:t> </a:t>
            </a:r>
            <a:r>
              <a:rPr lang="en-US" sz="1800" dirty="0" err="1"/>
              <a:t>citra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b="1" dirty="0"/>
              <a:t>Convolutional Neural Network (CNN).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923F8A-D1AD-40C8-9D3D-F5D97759B6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084" y="5622020"/>
            <a:ext cx="1657748" cy="11051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8866D2-3BED-4C2A-B350-D06DE4BBB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955" y="2859718"/>
            <a:ext cx="2260270" cy="14447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8D74E6-ECF4-4355-8ECA-7DD0859D51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706" y="5458642"/>
            <a:ext cx="3754768" cy="126854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D2AB28E-11F4-4D42-BA7D-B2283F625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51" y="466343"/>
            <a:ext cx="10596041" cy="1362113"/>
          </a:xfrm>
        </p:spPr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/>
              <a:t>Testing Model (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Webcam) -&gt; 3 </a:t>
            </a:r>
            <a:r>
              <a:rPr lang="en-US" dirty="0" err="1"/>
              <a:t>Memulai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dan </a:t>
            </a:r>
            <a:r>
              <a:rPr lang="en-US" dirty="0" err="1"/>
              <a:t>Menunjukkan</a:t>
            </a:r>
            <a:r>
              <a:rPr lang="en-US" dirty="0"/>
              <a:t> Hasil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2BA76-055B-4F28-82F5-94FD4F205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35" y="4365278"/>
            <a:ext cx="8248650" cy="232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789ECF-4B7D-4B6A-AB0F-E8360A6E4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09" y="2079278"/>
            <a:ext cx="61341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82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Rizkika Zakka Palindungan</a:t>
            </a:r>
          </a:p>
        </p:txBody>
      </p:sp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91" y="466343"/>
            <a:ext cx="10352201" cy="1362113"/>
          </a:xfrm>
        </p:spPr>
        <p:txBody>
          <a:bodyPr/>
          <a:lstStyle/>
          <a:p>
            <a:r>
              <a:rPr lang="en-US" dirty="0" err="1"/>
              <a:t>Rumusan</a:t>
            </a:r>
            <a:r>
              <a:rPr lang="en-US" dirty="0"/>
              <a:t> dan Batasan </a:t>
            </a:r>
            <a:r>
              <a:rPr lang="en-US" dirty="0" err="1"/>
              <a:t>Masalah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591" y="2465294"/>
            <a:ext cx="5332627" cy="4213802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Rumusan</a:t>
            </a:r>
            <a:r>
              <a:rPr lang="en-US" sz="2400" b="1" dirty="0"/>
              <a:t> </a:t>
            </a:r>
            <a:r>
              <a:rPr lang="en-US" sz="2400" b="1" dirty="0" err="1"/>
              <a:t>Masalah</a:t>
            </a:r>
            <a:r>
              <a:rPr lang="en-US" sz="2400" b="1" dirty="0"/>
              <a:t> 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Bagaimana</a:t>
            </a:r>
            <a:r>
              <a:rPr lang="en-US" sz="2000" dirty="0"/>
              <a:t> </a:t>
            </a:r>
            <a:r>
              <a:rPr lang="en-US" sz="2000" dirty="0" err="1"/>
              <a:t>implementasi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/>
                </a:solidFill>
              </a:rPr>
              <a:t>framework</a:t>
            </a:r>
            <a:r>
              <a:rPr lang="en-US" sz="2000" dirty="0"/>
              <a:t> </a:t>
            </a:r>
            <a:r>
              <a:rPr lang="en-US" sz="2000" dirty="0" err="1"/>
              <a:t>mediapipe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mendeteksi</a:t>
            </a:r>
            <a:r>
              <a:rPr lang="en-US" sz="2000" dirty="0"/>
              <a:t> </a:t>
            </a:r>
            <a:r>
              <a:rPr lang="en-US" sz="2000" dirty="0" err="1"/>
              <a:t>objek</a:t>
            </a:r>
            <a:r>
              <a:rPr lang="en-US" sz="2000" dirty="0"/>
              <a:t> </a:t>
            </a:r>
            <a:r>
              <a:rPr lang="en-US" sz="2000" dirty="0" err="1"/>
              <a:t>tangan</a:t>
            </a:r>
            <a:r>
              <a:rPr lang="en-US" sz="2000" dirty="0"/>
              <a:t> pada </a:t>
            </a:r>
            <a:r>
              <a:rPr lang="en-US" sz="2000" dirty="0" err="1"/>
              <a:t>citra</a:t>
            </a:r>
            <a:r>
              <a:rPr lang="en-US" sz="2000" dirty="0"/>
              <a:t> digital?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Bagaimana</a:t>
            </a:r>
            <a:r>
              <a:rPr lang="en-US" sz="2000" dirty="0"/>
              <a:t> proses </a:t>
            </a:r>
            <a:r>
              <a:rPr lang="en-US" sz="2000" dirty="0" err="1"/>
              <a:t>pengolahan</a:t>
            </a:r>
            <a:r>
              <a:rPr lang="en-US" sz="2000" dirty="0"/>
              <a:t> dan </a:t>
            </a:r>
            <a:r>
              <a:rPr lang="en-US" sz="2000" dirty="0" err="1"/>
              <a:t>normalisasi</a:t>
            </a:r>
            <a:r>
              <a:rPr lang="en-US" sz="2000" dirty="0"/>
              <a:t> data </a:t>
            </a:r>
            <a:r>
              <a:rPr lang="en-US" sz="2000" dirty="0" err="1"/>
              <a:t>citra</a:t>
            </a:r>
            <a:r>
              <a:rPr lang="en-US" sz="2000" dirty="0"/>
              <a:t> digital?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Bagaimana</a:t>
            </a:r>
            <a:r>
              <a:rPr lang="en-US" sz="2000" dirty="0"/>
              <a:t> </a:t>
            </a:r>
            <a:r>
              <a:rPr lang="en-US" sz="2000" dirty="0" err="1"/>
              <a:t>implementasi</a:t>
            </a:r>
            <a:r>
              <a:rPr lang="en-US" sz="2000" dirty="0"/>
              <a:t> </a:t>
            </a:r>
            <a:r>
              <a:rPr lang="en-US" sz="2000" dirty="0" err="1"/>
              <a:t>metode</a:t>
            </a:r>
            <a:r>
              <a:rPr lang="en-US" sz="2000" dirty="0"/>
              <a:t> Deep Learning Model CNN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9" y="2465294"/>
            <a:ext cx="5539410" cy="4213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Batasan </a:t>
            </a:r>
            <a:r>
              <a:rPr lang="en-US" sz="2400" b="1" dirty="0" err="1"/>
              <a:t>Masalah</a:t>
            </a:r>
            <a:r>
              <a:rPr lang="en-US" sz="2400" b="1" dirty="0"/>
              <a:t> 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Objek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r>
              <a:rPr lang="en-US" sz="2000" dirty="0"/>
              <a:t> 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daerah</a:t>
            </a:r>
            <a:r>
              <a:rPr lang="en-US" sz="2000" dirty="0"/>
              <a:t> </a:t>
            </a:r>
            <a:r>
              <a:rPr lang="en-US" sz="2000" dirty="0" err="1"/>
              <a:t>anggota</a:t>
            </a:r>
            <a:r>
              <a:rPr lang="en-US" sz="2000" dirty="0"/>
              <a:t> badan </a:t>
            </a:r>
            <a:r>
              <a:rPr lang="en-US" sz="2000" dirty="0" err="1"/>
              <a:t>manusia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pergelangan</a:t>
            </a:r>
            <a:r>
              <a:rPr lang="en-US" sz="2000" dirty="0"/>
              <a:t> </a:t>
            </a:r>
            <a:r>
              <a:rPr lang="en-US" sz="2000" dirty="0" err="1"/>
              <a:t>sampai</a:t>
            </a:r>
            <a:r>
              <a:rPr lang="en-US" sz="2000" dirty="0"/>
              <a:t> </a:t>
            </a:r>
            <a:r>
              <a:rPr lang="en-US" sz="2000" dirty="0" err="1"/>
              <a:t>ujung</a:t>
            </a:r>
            <a:r>
              <a:rPr lang="en-US" sz="2000" dirty="0"/>
              <a:t> </a:t>
            </a:r>
            <a:r>
              <a:rPr lang="en-US" sz="2000" dirty="0" err="1"/>
              <a:t>jari</a:t>
            </a:r>
            <a:r>
              <a:rPr lang="en-US" sz="2000" dirty="0"/>
              <a:t> </a:t>
            </a:r>
            <a:r>
              <a:rPr lang="en-US" sz="2000" dirty="0" err="1"/>
              <a:t>tangan</a:t>
            </a:r>
            <a:r>
              <a:rPr lang="en-US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Pencahayaan</a:t>
            </a:r>
            <a:r>
              <a:rPr lang="en-US" sz="2000" dirty="0"/>
              <a:t> </a:t>
            </a:r>
            <a:r>
              <a:rPr lang="en-US" sz="2000" dirty="0" err="1"/>
              <a:t>ruangan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terang</a:t>
            </a:r>
            <a:r>
              <a:rPr lang="en-US" sz="2000" dirty="0"/>
              <a:t>. </a:t>
            </a:r>
            <a:r>
              <a:rPr lang="en-US" sz="2000" dirty="0" err="1"/>
              <a:t>Objek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masuk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frame </a:t>
            </a:r>
            <a:r>
              <a:rPr lang="en-US" sz="2000" dirty="0" err="1"/>
              <a:t>kamera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Kamera</a:t>
            </a:r>
            <a:r>
              <a:rPr lang="en-US" sz="2000" dirty="0"/>
              <a:t> yang </a:t>
            </a:r>
            <a:r>
              <a:rPr lang="en-US" sz="2000" dirty="0" err="1"/>
              <a:t>digunakan</a:t>
            </a:r>
            <a:r>
              <a:rPr lang="en-US" sz="2000" dirty="0"/>
              <a:t> minimal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resolusi</a:t>
            </a:r>
            <a:r>
              <a:rPr lang="en-US" sz="2000" dirty="0"/>
              <a:t> </a:t>
            </a:r>
            <a:r>
              <a:rPr lang="en-US" sz="2000" dirty="0" err="1"/>
              <a:t>sebesar</a:t>
            </a:r>
            <a:r>
              <a:rPr lang="en-US" sz="2000" dirty="0"/>
              <a:t> 480 x 360 pixels.</a:t>
            </a:r>
          </a:p>
        </p:txBody>
      </p:sp>
    </p:spTree>
    <p:extLst>
      <p:ext uri="{BB962C8B-B14F-4D97-AF65-F5344CB8AC3E}">
        <p14:creationId xmlns:p14="http://schemas.microsoft.com/office/powerpoint/2010/main" val="2392133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56591" y="466343"/>
            <a:ext cx="10352201" cy="1362113"/>
          </a:xfrm>
        </p:spPr>
        <p:txBody>
          <a:bodyPr/>
          <a:lstStyle/>
          <a:p>
            <a:r>
              <a:rPr lang="en-US" dirty="0" err="1"/>
              <a:t>Tujuan</a:t>
            </a:r>
            <a:r>
              <a:rPr lang="en-US" dirty="0"/>
              <a:t> dan </a:t>
            </a:r>
            <a:r>
              <a:rPr lang="en-US" dirty="0" err="1"/>
              <a:t>Manfaat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D86793E-B582-4F8F-84FF-8DD3276C7665}"/>
              </a:ext>
            </a:extLst>
          </p:cNvPr>
          <p:cNvSpPr txBox="1">
            <a:spLocks/>
          </p:cNvSpPr>
          <p:nvPr/>
        </p:nvSpPr>
        <p:spPr>
          <a:xfrm>
            <a:off x="556591" y="2465294"/>
            <a:ext cx="5332627" cy="42138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Adapun </a:t>
            </a:r>
            <a:r>
              <a:rPr lang="en-US" sz="2400" b="1" dirty="0" err="1">
                <a:solidFill>
                  <a:schemeClr val="tx1"/>
                </a:solidFill>
              </a:rPr>
              <a:t>tujuan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penelitian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ini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adalah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sebagai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berikut</a:t>
            </a:r>
            <a:r>
              <a:rPr lang="en-US" sz="2400" dirty="0">
                <a:solidFill>
                  <a:schemeClr val="tx1"/>
                </a:solidFill>
              </a:rPr>
              <a:t> 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Untuk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mengetahui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implementasi</a:t>
            </a:r>
            <a:r>
              <a:rPr lang="en-US" sz="2000" dirty="0">
                <a:solidFill>
                  <a:schemeClr val="tx1"/>
                </a:solidFill>
              </a:rPr>
              <a:t> framework </a:t>
            </a:r>
            <a:r>
              <a:rPr lang="en-US" sz="2000" dirty="0" err="1">
                <a:solidFill>
                  <a:schemeClr val="tx1"/>
                </a:solidFill>
              </a:rPr>
              <a:t>mediapipe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dalam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mendeteksi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objek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tangan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Untuk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mengetahui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teknik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pengolahan</a:t>
            </a:r>
            <a:r>
              <a:rPr lang="en-US" sz="2000" dirty="0">
                <a:solidFill>
                  <a:schemeClr val="tx1"/>
                </a:solidFill>
              </a:rPr>
              <a:t> dan </a:t>
            </a:r>
            <a:r>
              <a:rPr lang="en-US" sz="2000" dirty="0" err="1">
                <a:solidFill>
                  <a:schemeClr val="tx1"/>
                </a:solidFill>
              </a:rPr>
              <a:t>normalisasi</a:t>
            </a:r>
            <a:r>
              <a:rPr lang="en-US" sz="2000" dirty="0">
                <a:solidFill>
                  <a:schemeClr val="tx1"/>
                </a:solidFill>
              </a:rPr>
              <a:t> data </a:t>
            </a:r>
            <a:r>
              <a:rPr lang="en-US" sz="2000" dirty="0" err="1">
                <a:solidFill>
                  <a:schemeClr val="tx1"/>
                </a:solidFill>
              </a:rPr>
              <a:t>citra</a:t>
            </a:r>
            <a:r>
              <a:rPr lang="en-US" sz="2000" dirty="0">
                <a:solidFill>
                  <a:schemeClr val="tx1"/>
                </a:solidFill>
              </a:rPr>
              <a:t> yang </a:t>
            </a:r>
            <a:r>
              <a:rPr lang="en-US" sz="2000" dirty="0" err="1">
                <a:solidFill>
                  <a:schemeClr val="tx1"/>
                </a:solidFill>
              </a:rPr>
              <a:t>tepat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Untuk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mengetahui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hasil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metode</a:t>
            </a:r>
            <a:r>
              <a:rPr lang="en-US" sz="2000" dirty="0">
                <a:solidFill>
                  <a:schemeClr val="tx1"/>
                </a:solidFill>
              </a:rPr>
              <a:t> CNN </a:t>
            </a:r>
            <a:r>
              <a:rPr lang="en-US" sz="2000" dirty="0" err="1">
                <a:solidFill>
                  <a:schemeClr val="tx1"/>
                </a:solidFill>
              </a:rPr>
              <a:t>dalam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memahami</a:t>
            </a:r>
            <a:r>
              <a:rPr lang="en-US" sz="2000" dirty="0">
                <a:solidFill>
                  <a:schemeClr val="tx1"/>
                </a:solidFill>
              </a:rPr>
              <a:t> dan </a:t>
            </a:r>
            <a:r>
              <a:rPr lang="en-US" sz="2000" dirty="0" err="1">
                <a:solidFill>
                  <a:schemeClr val="tx1"/>
                </a:solidFill>
              </a:rPr>
              <a:t>menerjemahkan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bahasa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isyarat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7A7F05-7EED-4D85-A830-A898510F12F0}"/>
              </a:ext>
            </a:extLst>
          </p:cNvPr>
          <p:cNvSpPr txBox="1">
            <a:spLocks/>
          </p:cNvSpPr>
          <p:nvPr/>
        </p:nvSpPr>
        <p:spPr>
          <a:xfrm>
            <a:off x="6095999" y="2465294"/>
            <a:ext cx="5539410" cy="421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Adapun </a:t>
            </a:r>
            <a:r>
              <a:rPr lang="en-US" sz="2400" b="1" dirty="0" err="1">
                <a:solidFill>
                  <a:schemeClr val="tx1"/>
                </a:solidFill>
              </a:rPr>
              <a:t>manfaat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penelitian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ini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adalah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sebagai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berikut</a:t>
            </a:r>
            <a:r>
              <a:rPr lang="en-US" sz="2400" dirty="0">
                <a:solidFill>
                  <a:schemeClr val="tx1"/>
                </a:solidFill>
              </a:rPr>
              <a:t> 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Meningkatkan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efisiensi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komputasi</a:t>
            </a:r>
            <a:r>
              <a:rPr lang="en-US" sz="2000" dirty="0">
                <a:solidFill>
                  <a:schemeClr val="tx1"/>
                </a:solidFill>
              </a:rPr>
              <a:t> dan </a:t>
            </a:r>
            <a:r>
              <a:rPr lang="en-US" sz="2000" dirty="0" err="1">
                <a:solidFill>
                  <a:schemeClr val="tx1"/>
                </a:solidFill>
              </a:rPr>
              <a:t>tingkat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fungsionalitas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sistem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Memberikan</a:t>
            </a:r>
            <a:r>
              <a:rPr lang="en-US" sz="2000" dirty="0">
                <a:solidFill>
                  <a:schemeClr val="tx1"/>
                </a:solidFill>
              </a:rPr>
              <a:t> data yang </a:t>
            </a:r>
            <a:r>
              <a:rPr lang="en-US" sz="2000" dirty="0" err="1">
                <a:solidFill>
                  <a:schemeClr val="tx1"/>
                </a:solidFill>
              </a:rPr>
              <a:t>sesuai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lingkungan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arsitektur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dari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mechine</a:t>
            </a:r>
            <a:r>
              <a:rPr lang="en-US" sz="2000" dirty="0">
                <a:solidFill>
                  <a:schemeClr val="tx1"/>
                </a:solidFill>
              </a:rPr>
              <a:t> learning 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Mampu </a:t>
            </a:r>
            <a:r>
              <a:rPr lang="en-US" sz="2000" dirty="0" err="1">
                <a:solidFill>
                  <a:schemeClr val="tx1"/>
                </a:solidFill>
              </a:rPr>
              <a:t>mengembangkan</a:t>
            </a:r>
            <a:r>
              <a:rPr lang="en-US" sz="2000" dirty="0">
                <a:solidFill>
                  <a:schemeClr val="tx1"/>
                </a:solidFill>
              </a:rPr>
              <a:t> software </a:t>
            </a:r>
            <a:r>
              <a:rPr lang="en-US" sz="2000" dirty="0" err="1">
                <a:solidFill>
                  <a:schemeClr val="tx1"/>
                </a:solidFill>
              </a:rPr>
              <a:t>untuk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memudahkan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masyarakat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dalam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memahami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bahasa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isyarat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2911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0D029-A251-41E5-8B18-3785E8DB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6" y="466343"/>
            <a:ext cx="10444966" cy="1362113"/>
          </a:xfrm>
        </p:spPr>
        <p:txBody>
          <a:bodyPr/>
          <a:lstStyle/>
          <a:p>
            <a:r>
              <a:rPr lang="en-ID" dirty="0"/>
              <a:t>Bahasa </a:t>
            </a:r>
            <a:r>
              <a:rPr lang="en-ID" dirty="0" err="1"/>
              <a:t>Isyarat</a:t>
            </a:r>
            <a:r>
              <a:rPr lang="en-ID" dirty="0"/>
              <a:t> (Abjad BISINDO)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8DB03-52EE-42F0-9882-1A20C255C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2190749"/>
            <a:ext cx="11050928" cy="3986213"/>
          </a:xfrm>
        </p:spPr>
        <p:txBody>
          <a:bodyPr/>
          <a:lstStyle/>
          <a:p>
            <a:r>
              <a:rPr lang="en-ID" dirty="0"/>
              <a:t>Bahasa </a:t>
            </a:r>
            <a:r>
              <a:rPr lang="en-ID" dirty="0" err="1"/>
              <a:t>Isyarat</a:t>
            </a:r>
            <a:r>
              <a:rPr lang="en-ID" dirty="0"/>
              <a:t> Indonesia (BISINDO)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isyarat</a:t>
            </a:r>
            <a:r>
              <a:rPr lang="en-ID" dirty="0"/>
              <a:t> yang </a:t>
            </a:r>
            <a:r>
              <a:rPr lang="en-ID" dirty="0" err="1"/>
              <a:t>mengadopsi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budaya</a:t>
            </a:r>
            <a:r>
              <a:rPr lang="en-ID" dirty="0"/>
              <a:t> </a:t>
            </a:r>
            <a:r>
              <a:rPr lang="en-ID" dirty="0" err="1"/>
              <a:t>asli</a:t>
            </a:r>
            <a:r>
              <a:rPr lang="en-ID" dirty="0"/>
              <a:t> Indonesia dan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berkomunikasi</a:t>
            </a:r>
            <a:r>
              <a:rPr lang="en-ID" dirty="0"/>
              <a:t> </a:t>
            </a:r>
            <a:r>
              <a:rPr lang="en-ID" dirty="0" err="1"/>
              <a:t>diantara</a:t>
            </a:r>
            <a:r>
              <a:rPr lang="en-ID" dirty="0"/>
              <a:t> </a:t>
            </a:r>
            <a:r>
              <a:rPr lang="en-ID" dirty="0" err="1"/>
              <a:t>kaum</a:t>
            </a:r>
            <a:r>
              <a:rPr lang="en-ID" dirty="0"/>
              <a:t> </a:t>
            </a:r>
            <a:r>
              <a:rPr lang="en-ID" dirty="0" err="1"/>
              <a:t>tunarungu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kehidupan</a:t>
            </a:r>
            <a:r>
              <a:rPr lang="en-ID" dirty="0"/>
              <a:t> </a:t>
            </a:r>
            <a:r>
              <a:rPr lang="en-ID" dirty="0" err="1"/>
              <a:t>sehari</a:t>
            </a:r>
            <a:r>
              <a:rPr lang="en-ID" dirty="0"/>
              <a:t> - </a:t>
            </a:r>
            <a:r>
              <a:rPr lang="en-ID" dirty="0" err="1"/>
              <a:t>hari</a:t>
            </a:r>
            <a:r>
              <a:rPr lang="en-ID" dirty="0"/>
              <a:t>.</a:t>
            </a:r>
          </a:p>
          <a:p>
            <a:endParaRPr lang="en-ID" dirty="0"/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F2A0A-4B38-42F9-B7F6-ED05E028C2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3470868"/>
            <a:ext cx="3068387" cy="3068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6C18D-33E6-4725-8F76-6EDA189C2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809" y="3470868"/>
            <a:ext cx="3545945" cy="222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73B259-8F52-4AFE-933B-DE17AB1F89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06" y="3470868"/>
            <a:ext cx="3960010" cy="222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6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Pengembangan</a:t>
            </a:r>
            <a:r>
              <a:rPr lang="en-US" dirty="0"/>
              <a:t> Software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89052-8EF1-4045-B45F-9A2543EA9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Dataset A-J (Dataset)</a:t>
            </a:r>
          </a:p>
          <a:p>
            <a:r>
              <a:rPr lang="en-US" dirty="0" err="1"/>
              <a:t>Membuat</a:t>
            </a:r>
            <a:r>
              <a:rPr lang="en-US" dirty="0"/>
              <a:t> Model (Training)</a:t>
            </a:r>
          </a:p>
          <a:p>
            <a:r>
              <a:rPr lang="en-US" dirty="0"/>
              <a:t>Testing Model (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Webcam)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4476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Dataset A-J (Dataset) -&gt; 1.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folder</a:t>
            </a:r>
            <a:endParaRPr lang="en-ID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6A9A4A2-557F-4B4D-BC25-166B29612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6" y="1945585"/>
            <a:ext cx="990600" cy="48196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FE8EC2-A5AF-4672-B477-14D3CC225AD3}"/>
              </a:ext>
            </a:extLst>
          </p:cNvPr>
          <p:cNvSpPr txBox="1"/>
          <p:nvPr/>
        </p:nvSpPr>
        <p:spPr>
          <a:xfrm>
            <a:off x="113969" y="209384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ID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E1D95E-62CA-4FBB-BCF6-2A789BC12EE0}"/>
              </a:ext>
            </a:extLst>
          </p:cNvPr>
          <p:cNvSpPr txBox="1"/>
          <p:nvPr/>
        </p:nvSpPr>
        <p:spPr>
          <a:xfrm>
            <a:off x="113969" y="254389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ID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6B5961-FD2B-4136-8B9A-77DE0567B8D0}"/>
              </a:ext>
            </a:extLst>
          </p:cNvPr>
          <p:cNvSpPr txBox="1"/>
          <p:nvPr/>
        </p:nvSpPr>
        <p:spPr>
          <a:xfrm>
            <a:off x="113969" y="304557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5264DA-C9D0-41F5-A174-F10F12FAFD59}"/>
              </a:ext>
            </a:extLst>
          </p:cNvPr>
          <p:cNvSpPr txBox="1"/>
          <p:nvPr/>
        </p:nvSpPr>
        <p:spPr>
          <a:xfrm>
            <a:off x="113969" y="349563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en-ID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C47437-A847-4C35-B02E-1E568D103B96}"/>
              </a:ext>
            </a:extLst>
          </p:cNvPr>
          <p:cNvSpPr txBox="1"/>
          <p:nvPr/>
        </p:nvSpPr>
        <p:spPr>
          <a:xfrm>
            <a:off x="113969" y="394568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endParaRPr lang="en-ID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F41498-5C4E-42BC-97BA-D06D3BFA75B8}"/>
              </a:ext>
            </a:extLst>
          </p:cNvPr>
          <p:cNvSpPr txBox="1"/>
          <p:nvPr/>
        </p:nvSpPr>
        <p:spPr>
          <a:xfrm>
            <a:off x="113969" y="439573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endParaRPr lang="en-ID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CD9F8A-AEC0-4BB5-AAC8-044D5FCC8BA4}"/>
              </a:ext>
            </a:extLst>
          </p:cNvPr>
          <p:cNvSpPr txBox="1"/>
          <p:nvPr/>
        </p:nvSpPr>
        <p:spPr>
          <a:xfrm>
            <a:off x="113969" y="489741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endParaRPr lang="en-ID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206F16-E6CE-44B0-8BFD-DE91A0981D1C}"/>
              </a:ext>
            </a:extLst>
          </p:cNvPr>
          <p:cNvSpPr txBox="1"/>
          <p:nvPr/>
        </p:nvSpPr>
        <p:spPr>
          <a:xfrm>
            <a:off x="113969" y="5347472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endParaRPr lang="en-ID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63471D-858A-4BA8-838A-39FFE47E6265}"/>
              </a:ext>
            </a:extLst>
          </p:cNvPr>
          <p:cNvSpPr txBox="1"/>
          <p:nvPr/>
        </p:nvSpPr>
        <p:spPr>
          <a:xfrm>
            <a:off x="113969" y="579752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endParaRPr lang="en-ID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2626A4-EB77-4131-9A04-6B30CE6E5C74}"/>
              </a:ext>
            </a:extLst>
          </p:cNvPr>
          <p:cNvSpPr txBox="1"/>
          <p:nvPr/>
        </p:nvSpPr>
        <p:spPr>
          <a:xfrm>
            <a:off x="113969" y="6247580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  <a:endParaRPr lang="en-ID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97E215-E0FB-475F-BBC1-59B0EF903FAE}"/>
              </a:ext>
            </a:extLst>
          </p:cNvPr>
          <p:cNvGrpSpPr/>
          <p:nvPr/>
        </p:nvGrpSpPr>
        <p:grpSpPr>
          <a:xfrm>
            <a:off x="1789044" y="1983012"/>
            <a:ext cx="4033368" cy="418142"/>
            <a:chOff x="1789044" y="2036020"/>
            <a:chExt cx="4033368" cy="4181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1911A53-1B5F-498F-B858-5143824936CC}"/>
                </a:ext>
              </a:extLst>
            </p:cNvPr>
            <p:cNvGrpSpPr/>
            <p:nvPr/>
          </p:nvGrpSpPr>
          <p:grpSpPr>
            <a:xfrm>
              <a:off x="2432223" y="2036020"/>
              <a:ext cx="3390189" cy="418142"/>
              <a:chOff x="2432223" y="2036020"/>
              <a:chExt cx="3390189" cy="418142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D90C7C75-4218-4AE4-BA57-4AFDE2F2F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2223" y="2056690"/>
                <a:ext cx="596208" cy="397472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D3504960-AC80-4A07-9A02-4AA9E6B4D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3550" y="2039805"/>
                <a:ext cx="596208" cy="397472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B0B39350-FB92-452D-9D28-FE3980EDD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6204" y="2036020"/>
                <a:ext cx="596208" cy="397472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D77F2313-6E1C-4384-9F11-413EBFD89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4877" y="2039805"/>
                <a:ext cx="596208" cy="397472"/>
              </a:xfrm>
              <a:prstGeom prst="rect">
                <a:avLst/>
              </a:prstGeom>
            </p:spPr>
          </p:pic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69D26EA-E2B4-4AFE-995F-1ECC9D6574AB}"/>
                </a:ext>
              </a:extLst>
            </p:cNvPr>
            <p:cNvCxnSpPr>
              <a:cxnSpLocks/>
            </p:cNvCxnSpPr>
            <p:nvPr/>
          </p:nvCxnSpPr>
          <p:spPr>
            <a:xfrm>
              <a:off x="1789044" y="2296046"/>
              <a:ext cx="326829" cy="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4AFAFC3-32A5-42CB-A9FF-23499C18C49B}"/>
              </a:ext>
            </a:extLst>
          </p:cNvPr>
          <p:cNvCxnSpPr>
            <a:cxnSpLocks/>
          </p:cNvCxnSpPr>
          <p:nvPr/>
        </p:nvCxnSpPr>
        <p:spPr>
          <a:xfrm>
            <a:off x="1789044" y="2747131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0132F9D-8F89-48AF-AAC4-B94E67F64CC5}"/>
              </a:ext>
            </a:extLst>
          </p:cNvPr>
          <p:cNvCxnSpPr>
            <a:cxnSpLocks/>
          </p:cNvCxnSpPr>
          <p:nvPr/>
        </p:nvCxnSpPr>
        <p:spPr>
          <a:xfrm>
            <a:off x="1789044" y="3228190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3D19682-96D7-482B-8979-31A743AC9693}"/>
              </a:ext>
            </a:extLst>
          </p:cNvPr>
          <p:cNvCxnSpPr>
            <a:cxnSpLocks/>
          </p:cNvCxnSpPr>
          <p:nvPr/>
        </p:nvCxnSpPr>
        <p:spPr>
          <a:xfrm>
            <a:off x="1808078" y="3663804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42B4DE7-FEE8-4D77-B4AF-0194FB50A734}"/>
              </a:ext>
            </a:extLst>
          </p:cNvPr>
          <p:cNvCxnSpPr>
            <a:cxnSpLocks/>
          </p:cNvCxnSpPr>
          <p:nvPr/>
        </p:nvCxnSpPr>
        <p:spPr>
          <a:xfrm>
            <a:off x="1808078" y="4139842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D15AD88-F565-496B-B0D4-2D1A9B75CE1C}"/>
              </a:ext>
            </a:extLst>
          </p:cNvPr>
          <p:cNvCxnSpPr>
            <a:cxnSpLocks/>
          </p:cNvCxnSpPr>
          <p:nvPr/>
        </p:nvCxnSpPr>
        <p:spPr>
          <a:xfrm>
            <a:off x="1808078" y="4631376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128692F-BAB5-470B-AEBF-86D1070F56E5}"/>
              </a:ext>
            </a:extLst>
          </p:cNvPr>
          <p:cNvCxnSpPr>
            <a:cxnSpLocks/>
          </p:cNvCxnSpPr>
          <p:nvPr/>
        </p:nvCxnSpPr>
        <p:spPr>
          <a:xfrm>
            <a:off x="1808078" y="5116547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829521B-0F1D-49B7-9D0C-2B8F5D532A62}"/>
              </a:ext>
            </a:extLst>
          </p:cNvPr>
          <p:cNvCxnSpPr>
            <a:cxnSpLocks/>
          </p:cNvCxnSpPr>
          <p:nvPr/>
        </p:nvCxnSpPr>
        <p:spPr>
          <a:xfrm>
            <a:off x="1808078" y="5554490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FA231A4-BD8E-47D9-BD4F-CFCF65C610F0}"/>
              </a:ext>
            </a:extLst>
          </p:cNvPr>
          <p:cNvCxnSpPr>
            <a:cxnSpLocks/>
          </p:cNvCxnSpPr>
          <p:nvPr/>
        </p:nvCxnSpPr>
        <p:spPr>
          <a:xfrm>
            <a:off x="1808078" y="5986084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E248DA7-770E-4157-9108-24CA8103AC0B}"/>
              </a:ext>
            </a:extLst>
          </p:cNvPr>
          <p:cNvCxnSpPr>
            <a:cxnSpLocks/>
          </p:cNvCxnSpPr>
          <p:nvPr/>
        </p:nvCxnSpPr>
        <p:spPr>
          <a:xfrm>
            <a:off x="1808078" y="6454598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44A7951-7B58-4C4C-801E-5907D1D3D9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68" y="2495216"/>
            <a:ext cx="596097" cy="397398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6742568A-C141-4412-A9B9-8499C8A701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315" y="2483067"/>
            <a:ext cx="596097" cy="397398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25DA77D-3435-4A3A-8151-E0E2F4A2EFE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88" y="2495216"/>
            <a:ext cx="596097" cy="397398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16244EFF-05F8-437B-844F-974281FC805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428" y="2495216"/>
            <a:ext cx="596097" cy="39739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0C1B33BA-8E8D-4881-86B5-979E7E64AD2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022" y="2939125"/>
            <a:ext cx="596208" cy="39747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3D89C8EF-EFA9-4E72-9729-FBBD5E7B7B7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76" y="2939125"/>
            <a:ext cx="596208" cy="397472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5517B772-1798-4728-BFC2-1909188F208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77" y="2939125"/>
            <a:ext cx="596208" cy="397472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568A4CE9-57E8-4325-BA0F-3CD8C725E70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17" y="2939125"/>
            <a:ext cx="596208" cy="3974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5D222DEB-5235-410D-AECE-AE885ECE3CB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69" y="3422719"/>
            <a:ext cx="595344" cy="396896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1D74CE4B-478F-4FDC-B088-6F3E858FA62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181" y="3434500"/>
            <a:ext cx="595344" cy="396896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1E4CD9B-9406-4DBB-A175-D1E05638C4D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993" y="3444114"/>
            <a:ext cx="595344" cy="396896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FF57FD39-AD39-4DDC-8369-A996FC21124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76" y="3414481"/>
            <a:ext cx="595344" cy="396896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B883F478-6DAF-49AF-B5DC-447374AFADA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12" y="3906079"/>
            <a:ext cx="595344" cy="396896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8364DF4E-994E-4DAA-9AFD-37CE27500A1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17" y="3906079"/>
            <a:ext cx="595344" cy="396896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B8BBA47D-85F0-4A33-88D4-F32879102D0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266" y="3922975"/>
            <a:ext cx="595344" cy="396896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31AB7ADF-A954-4E17-8D65-1760605B757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04" y="3928138"/>
            <a:ext cx="595344" cy="396896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58819B4E-A544-4498-B9D6-0A2DC6154BC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21" y="4368175"/>
            <a:ext cx="595344" cy="396896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2AEF68A0-2B24-4B8A-BAFF-306415292CE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17" y="4355410"/>
            <a:ext cx="595344" cy="396896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B9DF2794-3490-4D30-B539-50DF375892A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266" y="4368175"/>
            <a:ext cx="595344" cy="396896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861C49F5-CE95-4C2C-B059-A1F44B57CDA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963" y="4368175"/>
            <a:ext cx="595344" cy="396896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3488065A-6DC3-410A-8E59-B8050B284FF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21" y="4831097"/>
            <a:ext cx="595344" cy="396896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BCBF640F-A5D6-4BBA-86E0-757A7E7BBCE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679" y="4831097"/>
            <a:ext cx="595344" cy="396896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B83621B6-22B0-42E4-A9B2-542BFF27A27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77" y="4831097"/>
            <a:ext cx="595344" cy="396896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A44C214B-F5F5-4E04-A8C1-FD0FD6AB171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711" y="4834716"/>
            <a:ext cx="595344" cy="396896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4CDCDAE5-10F2-4F4C-A651-E650EFBEC7D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21" y="5319908"/>
            <a:ext cx="595344" cy="396896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A4E67A66-77F8-497B-A4EA-D93097A1122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679" y="5304505"/>
            <a:ext cx="595344" cy="396896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43C60F0F-7E2D-4AEA-8692-54C936B6ADA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77" y="5304505"/>
            <a:ext cx="595344" cy="396896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A9ECA1DE-552E-4D52-BFA1-3BCAC01EF16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711" y="5304505"/>
            <a:ext cx="595344" cy="396896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0A46DAC8-3A8D-470A-A25A-D7EAE5C5B63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69" y="5769491"/>
            <a:ext cx="595344" cy="396896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EA5906D7-9929-4639-9A59-F6C0A1B5BD3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679" y="5748770"/>
            <a:ext cx="595344" cy="396896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7E12C7A0-C725-4B80-8F66-322F698C3F9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77" y="5739219"/>
            <a:ext cx="595344" cy="396896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C98276C4-3E76-4A92-AC6F-DF377B6E997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963" y="5739219"/>
            <a:ext cx="595344" cy="396896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35BA97DA-7581-4187-A656-137E0D58702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21" y="6240941"/>
            <a:ext cx="595344" cy="396896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F9F345D7-EFF7-4851-9A02-DFCBB9CF116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679" y="6240941"/>
            <a:ext cx="595344" cy="396896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2DE46903-42EA-4988-B1F9-B5D24CCB774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233" y="6259571"/>
            <a:ext cx="595344" cy="396896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68566D42-A71D-4B9F-9EAE-DB64222C9C6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711" y="6233798"/>
            <a:ext cx="595344" cy="396896"/>
          </a:xfrm>
          <a:prstGeom prst="rect">
            <a:avLst/>
          </a:prstGeom>
        </p:spPr>
      </p:pic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B8F2123-7F2F-4EC8-B576-275BC4304A4F}"/>
              </a:ext>
            </a:extLst>
          </p:cNvPr>
          <p:cNvGrpSpPr/>
          <p:nvPr/>
        </p:nvGrpSpPr>
        <p:grpSpPr>
          <a:xfrm>
            <a:off x="6096000" y="2014458"/>
            <a:ext cx="2081138" cy="369332"/>
            <a:chOff x="6096000" y="2014458"/>
            <a:chExt cx="2081138" cy="369332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B418190-F1EE-4FBA-8C34-0F550BED7201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9A9783EF-5701-47AC-BDF2-791F25883E28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190973F-1E58-45D3-8D8C-4A8AA8D5D895}"/>
              </a:ext>
            </a:extLst>
          </p:cNvPr>
          <p:cNvGrpSpPr/>
          <p:nvPr/>
        </p:nvGrpSpPr>
        <p:grpSpPr>
          <a:xfrm>
            <a:off x="6096000" y="2436802"/>
            <a:ext cx="2081138" cy="369332"/>
            <a:chOff x="6096000" y="2014458"/>
            <a:chExt cx="2081138" cy="369332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18BAC2D-1E92-4DDC-B70C-E97E088F0E1C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2F9AD4E-E5C0-43F1-868A-B4147E2AA74E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13E70BD-AE1B-4349-961A-88D7CC2CB54E}"/>
              </a:ext>
            </a:extLst>
          </p:cNvPr>
          <p:cNvGrpSpPr/>
          <p:nvPr/>
        </p:nvGrpSpPr>
        <p:grpSpPr>
          <a:xfrm>
            <a:off x="6096000" y="2913230"/>
            <a:ext cx="2081138" cy="369332"/>
            <a:chOff x="6096000" y="2014458"/>
            <a:chExt cx="2081138" cy="369332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1839539-9329-4C5D-8C32-99B3DE218AA7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B9D057AB-3BF4-402C-B25A-7D892AE08EDF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9B50476-3C5C-4299-8AB1-1319F68513C2}"/>
              </a:ext>
            </a:extLst>
          </p:cNvPr>
          <p:cNvGrpSpPr/>
          <p:nvPr/>
        </p:nvGrpSpPr>
        <p:grpSpPr>
          <a:xfrm>
            <a:off x="6096000" y="3375330"/>
            <a:ext cx="2081138" cy="369332"/>
            <a:chOff x="6096000" y="2014458"/>
            <a:chExt cx="2081138" cy="369332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07E87271-788E-41BF-8560-F5C108A286E8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1C87FCE-6A66-484D-8D96-A5EF2D9FA11F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57474E85-2622-496D-9FAB-D9701A9100D5}"/>
              </a:ext>
            </a:extLst>
          </p:cNvPr>
          <p:cNvGrpSpPr/>
          <p:nvPr/>
        </p:nvGrpSpPr>
        <p:grpSpPr>
          <a:xfrm>
            <a:off x="6096000" y="3906079"/>
            <a:ext cx="2081138" cy="369332"/>
            <a:chOff x="6096000" y="2014458"/>
            <a:chExt cx="2081138" cy="369332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68E59CB-37E1-4137-B54C-9B828127F554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F0F3E48-B418-4C81-B148-E0D48ACDB4B7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1175BC6-4DD8-414C-9682-12FFA9351600}"/>
              </a:ext>
            </a:extLst>
          </p:cNvPr>
          <p:cNvGrpSpPr/>
          <p:nvPr/>
        </p:nvGrpSpPr>
        <p:grpSpPr>
          <a:xfrm>
            <a:off x="6096000" y="4328423"/>
            <a:ext cx="2081138" cy="369332"/>
            <a:chOff x="6096000" y="2014458"/>
            <a:chExt cx="2081138" cy="369332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B5B7F93-47E6-4ACA-86BA-05A4A0D435F8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93019354-5CDE-47A9-8AE9-C35AA5772FCA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E5B4375-DE70-4150-B339-2E6664BC534F}"/>
              </a:ext>
            </a:extLst>
          </p:cNvPr>
          <p:cNvGrpSpPr/>
          <p:nvPr/>
        </p:nvGrpSpPr>
        <p:grpSpPr>
          <a:xfrm>
            <a:off x="6096000" y="4818103"/>
            <a:ext cx="2081138" cy="369332"/>
            <a:chOff x="6096000" y="2014458"/>
            <a:chExt cx="2081138" cy="369332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8EBC3CC-2FF0-4A1F-8B7C-2A719B49E517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1F4D7ED-CE20-402D-A7F6-D55EE11A2F60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8C4FA03-F1F3-4B75-9CFB-C420C3F5D24E}"/>
              </a:ext>
            </a:extLst>
          </p:cNvPr>
          <p:cNvGrpSpPr/>
          <p:nvPr/>
        </p:nvGrpSpPr>
        <p:grpSpPr>
          <a:xfrm>
            <a:off x="6096000" y="5253699"/>
            <a:ext cx="2081138" cy="369332"/>
            <a:chOff x="6096000" y="2014458"/>
            <a:chExt cx="2081138" cy="369332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9DB33B70-823A-4830-B540-85B54466753A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393CACF8-84D6-43DD-9480-751AA92CDE07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57CA879-2CD4-475A-AE34-0B2209877927}"/>
              </a:ext>
            </a:extLst>
          </p:cNvPr>
          <p:cNvGrpSpPr/>
          <p:nvPr/>
        </p:nvGrpSpPr>
        <p:grpSpPr>
          <a:xfrm>
            <a:off x="6096000" y="5724647"/>
            <a:ext cx="2081138" cy="369332"/>
            <a:chOff x="6096000" y="2014458"/>
            <a:chExt cx="2081138" cy="369332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27FD011A-8377-412D-A754-3478137F5931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1AE9352-8BBA-4CB5-9F76-E92083DDFFB6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D63ECE2E-B9CA-401E-A815-F80C730D771A}"/>
              </a:ext>
            </a:extLst>
          </p:cNvPr>
          <p:cNvGrpSpPr/>
          <p:nvPr/>
        </p:nvGrpSpPr>
        <p:grpSpPr>
          <a:xfrm>
            <a:off x="6096000" y="6173495"/>
            <a:ext cx="2081138" cy="369332"/>
            <a:chOff x="6096000" y="2014458"/>
            <a:chExt cx="2081138" cy="369332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193C2A78-FB68-4B82-B720-DECF7B04D874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9DD9F413-A4C0-4A3B-A279-E18CC09A90EE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pic>
        <p:nvPicPr>
          <p:cNvPr id="222" name="Picture 221">
            <a:extLst>
              <a:ext uri="{FF2B5EF4-FFF2-40B4-BE49-F238E27FC236}">
                <a16:creationId xmlns:a16="http://schemas.microsoft.com/office/drawing/2014/main" id="{ED58E52B-79F3-4C89-8A19-5C11AA24B10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32244" y="2123622"/>
            <a:ext cx="3959756" cy="14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35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Dataset A-J (Dataset) -&gt; 2.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/ get Landmark</a:t>
            </a:r>
            <a:endParaRPr lang="en-I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CACE4C-1B34-480D-8626-67779011C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0" y="1965050"/>
            <a:ext cx="5160396" cy="2725334"/>
          </a:xfrm>
          <a:prstGeom prst="rect">
            <a:avLst/>
          </a:prstGeom>
          <a:noFill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3C479AF-23D8-4D63-9466-59AC81E4A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1" y="4772078"/>
            <a:ext cx="5160396" cy="179942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0A76FF-69F9-4994-8A59-23FC662E7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133" y="1965051"/>
            <a:ext cx="6710897" cy="16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244344-1343-47D2-8532-1372F9295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132" y="3711170"/>
            <a:ext cx="6396013" cy="286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2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Dataset A-J (Dataset) -&gt; 3. </a:t>
            </a:r>
            <a:r>
              <a:rPr lang="en-US" dirty="0" err="1"/>
              <a:t>Simpan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folder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D7FD0-7221-49D1-8E4B-341ECEA70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9" y="1984927"/>
            <a:ext cx="6896100" cy="1085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3187C2-27E1-4590-9B8C-B4D5DA161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9" y="3227247"/>
            <a:ext cx="3831053" cy="34932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8CBC10-4DE4-46BF-BDB2-CC13D0816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681" y="1984927"/>
            <a:ext cx="3057525" cy="3400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362288-F911-4241-86D6-14FF9B289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193" y="5577508"/>
            <a:ext cx="1714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69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355</TotalTime>
  <Words>971</Words>
  <Application>Microsoft Office PowerPoint</Application>
  <PresentationFormat>Widescreen</PresentationFormat>
  <Paragraphs>157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Wingdings</vt:lpstr>
      <vt:lpstr>Educational subjects 16x9</vt:lpstr>
      <vt:lpstr>SISTEM PENERJEMAH BAHASA ISYARAT MENGGUNAKAN METODE DEEP LEARNING MODEL CONVOLUTIONAL NEURAL NETWORK (CNN) </vt:lpstr>
      <vt:lpstr>Latar Belakang</vt:lpstr>
      <vt:lpstr>Rumusan dan Batasan Masalah</vt:lpstr>
      <vt:lpstr>Tujuan dan Manfaat</vt:lpstr>
      <vt:lpstr>Bahasa Isyarat (Abjad BISINDO)</vt:lpstr>
      <vt:lpstr>Pengembangan Software </vt:lpstr>
      <vt:lpstr>Membuat Dataset A-J (Dataset) -&gt; 1. Membuat struktur folder</vt:lpstr>
      <vt:lpstr>Membuat Dataset A-J (Dataset) -&gt; 2. Deteksi Tangan / get Landmark</vt:lpstr>
      <vt:lpstr>Membuat Dataset A-J (Dataset) -&gt; 3. Simpan gambar sesuai folder</vt:lpstr>
      <vt:lpstr>Membuat Model (Training) -&gt; 1 import dataset A-J</vt:lpstr>
      <vt:lpstr>Membuat Model (Training) -&gt; 2 Split dan shuffle Data</vt:lpstr>
      <vt:lpstr>Membuat Model (Training) -&gt; 3 Distribution Plot</vt:lpstr>
      <vt:lpstr>Membuat Model (Training) -&gt; 4 Preprocessing and Reshaping data</vt:lpstr>
      <vt:lpstr>Membuat Model (Training) -&gt; 5 Image Augmentation</vt:lpstr>
      <vt:lpstr>Membuat Model (Training) -&gt; 6 One Hot Encode</vt:lpstr>
      <vt:lpstr>Membuat Model (Training) -&gt; 7 Mendesign dan Proses Training Model</vt:lpstr>
      <vt:lpstr>Membuat Model (Training) -&gt; 8 Hasil dan Simpan Model</vt:lpstr>
      <vt:lpstr>PowerPoint Presentation</vt:lpstr>
      <vt:lpstr>Testing Model (Klasifikasi dengan Webcam) -&gt; 2 Preprocessing and Reshaping data</vt:lpstr>
      <vt:lpstr>Testing Model (Klasifikasi dengan Webcam) -&gt; 3 Memulai Prediksi dan Menunjukkan Hasil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PENERJEMAH BAHASA ISYARAT MENGGUNAKAN METODE DEEP LEARNING MODEL MULTICHANNEL 2D CONVOLUTIONAL NEURAL NETWORK (M2D CNN)</dc:title>
  <dc:creator>rizkika palindungan</dc:creator>
  <cp:lastModifiedBy>rizkika palindungan</cp:lastModifiedBy>
  <cp:revision>195</cp:revision>
  <dcterms:created xsi:type="dcterms:W3CDTF">2021-07-04T16:40:10Z</dcterms:created>
  <dcterms:modified xsi:type="dcterms:W3CDTF">2021-07-04T22:36:09Z</dcterms:modified>
</cp:coreProperties>
</file>